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0825"/>
    <a:srgbClr val="71A828"/>
    <a:srgbClr val="BCD7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8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CFF4E1-FB50-4CBD-810E-43C903E357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6808B4F-D7C1-4CCD-AA08-FAC21CFD24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1A3F39-4F0D-415E-8FF0-1F75B8EF1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D190-D81D-4057-9C93-A88B35A74506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EB8FB0-CD5C-44F0-84AE-9C075C094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37B2D3-0902-4B99-9AE1-021C02B27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6629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C6A728-4853-481D-9527-0B8915796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EE566E8-707F-4432-BB32-16F75FA8E3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3DF66C-3C55-4B99-80BB-E4F84FB92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D190-D81D-4057-9C93-A88B35A74506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447803-CE53-47B0-A24B-4DDBF620D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847047-008F-42B5-93F5-6EDEFEEF2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61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C122655-C7A7-4F19-8B27-17B2FD6908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36D5131-0D92-441E-8A0C-778C8D763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3961F3-E782-4E60-9B12-6380B3948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D190-D81D-4057-9C93-A88B35A74506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42A0BD-FDC6-4057-8975-4C89F8B4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43602A-E661-4552-AC72-6C07182D1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976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5D930C-BABE-4CEE-8CD1-124DF29D0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3B4525-6E25-4319-B22E-F5CA38809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B7CBB0-C89B-4103-98F9-D7352CA4F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D190-D81D-4057-9C93-A88B35A74506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1EA1FC-0A23-4EF5-9EBF-8C1D7BED9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B8E8DC-824F-4D3D-94B0-59E8F42B1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4744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E7D452-D871-4D4F-ABE8-27036E610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246630-E099-4F6D-B043-72076B7FB4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AB4129-906D-491A-AAE9-88918FF3B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D190-D81D-4057-9C93-A88B35A74506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CDC16B-5C3A-4734-B7E4-946DFE178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24464F-1004-42D9-A415-1D4C16240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987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ED959E-4627-4FA3-AFED-EC24CFEA8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9AD9A98-D8A1-4B29-99A0-F487BEF747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FC78EFC-4CD3-41E4-9EFD-BEF71ABA4B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B18874D-3E8C-4AED-8C04-8E29544F4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D190-D81D-4057-9C93-A88B35A74506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3960FDB-BFCD-4627-AB5D-4BB9AB37F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7C7743A-65C7-49F5-B143-511DC0CEF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942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EF1B75-73EB-4FD4-AF99-575FA85B2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DA49EF5-1F89-4021-80F6-B19AE9FD56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A1B77F2-4730-4576-B686-F0B6FE2C07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C30CB14-E1A1-438B-A000-B6EEDB0778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F7A7310-04F6-4148-8409-53165A220C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4489F98-4B75-41A8-BC36-8072794E8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D190-D81D-4057-9C93-A88B35A74506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EA4AE5A-B142-46FF-B151-CE3C0B805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E195958-A94B-41C4-A8CB-D65698DC3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4047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6206-2177-4260-AD46-3F8CC97FC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9E42201-7380-4B8B-8CA0-E03490B92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D190-D81D-4057-9C93-A88B35A74506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A014F75-809C-41A4-9716-E16CEE1A5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24521A3-D4DA-484E-BD34-3A4A734DB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593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339206E-2FEF-49DB-900A-662BE9538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D190-D81D-4057-9C93-A88B35A74506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2567DA-2564-4C5A-AD2B-969F8AE1D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7F13102-D3A3-41D4-B72F-02FE9C680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2174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C3DFE6-3749-457E-876E-74D4504F6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2C606E-1FB0-4C39-9789-074CED645F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7093B1C-1F9F-4213-B8B7-9D2C7D84C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D250D6D-B8D1-4E58-8A16-EF2453282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D190-D81D-4057-9C93-A88B35A74506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CF2B69A-B29D-4605-A482-D36B1A5FC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375D76A-C631-4C04-B9D4-7B9B15235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1082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0A1D2-4AE3-43B4-ABBB-0D7D21321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F47DB02-E983-42CD-BFBF-B4E7EA7FA2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31B7372-DB53-4493-8966-AE9464C345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ED9EB14-EC65-4EBF-B57F-880036F85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D190-D81D-4057-9C93-A88B35A74506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E4416B-63DE-4D38-9E37-8E52F7D8A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61F5DA9-1600-4C79-8B3F-85C9BCD29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1718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60CF8FF-69C2-4F16-80B1-3FA5051AF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E4251DD-8ED0-4434-B583-63D8D07764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EA4F11-9B71-47DB-87F1-D92A2037DC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26D190-D81D-4057-9C93-A88B35A74506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120C91-170A-44FE-9DDD-E50CBC5F86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B6D36B-BD3A-4CE1-9FFE-966A7D6A41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856AE0-B010-4545-8913-C9D6EAEE90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3306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3360614-AD58-4C33-B1E7-34406E2B4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87" y="272614"/>
            <a:ext cx="3154388" cy="596751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02DBE9E-B7AB-4DA6-AA12-DDB567B91C38}"/>
              </a:ext>
            </a:extLst>
          </p:cNvPr>
          <p:cNvSpPr txBox="1"/>
          <p:nvPr/>
        </p:nvSpPr>
        <p:spPr>
          <a:xfrm>
            <a:off x="4375813" y="165860"/>
            <a:ext cx="3786909" cy="2205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400" b="1" dirty="0"/>
              <a:t>平面二自由度机构：</a:t>
            </a:r>
            <a:endParaRPr lang="en-US" altLang="zh-CN" sz="2400" b="1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驱动关节在</a:t>
            </a:r>
            <a:r>
              <a:rPr lang="en-US" altLang="zh-CN" sz="2400" dirty="0"/>
              <a:t>A</a:t>
            </a:r>
            <a:r>
              <a:rPr lang="zh-CN" altLang="en-US" sz="2400" dirty="0"/>
              <a:t>和</a:t>
            </a:r>
            <a:r>
              <a:rPr lang="en-US" altLang="zh-CN" sz="2400" dirty="0"/>
              <a:t>B</a:t>
            </a:r>
            <a:r>
              <a:rPr lang="zh-CN" altLang="en-US" sz="2400" dirty="0"/>
              <a:t>点</a:t>
            </a:r>
            <a:endParaRPr lang="en-US" altLang="zh-CN" sz="2400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/>
              <a:t>板簧在</a:t>
            </a:r>
            <a:r>
              <a:rPr lang="en-US" altLang="zh-CN" sz="2400" dirty="0"/>
              <a:t>CD</a:t>
            </a:r>
            <a:r>
              <a:rPr lang="zh-CN" altLang="en-US" sz="2400" dirty="0"/>
              <a:t>和</a:t>
            </a:r>
            <a:r>
              <a:rPr lang="en-US" altLang="zh-CN" sz="2400" dirty="0"/>
              <a:t>FG</a:t>
            </a:r>
            <a:endParaRPr lang="zh-CN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62A86A86-365C-44CA-AEA0-52613C3BFB02}"/>
                  </a:ext>
                </a:extLst>
              </p:cNvPr>
              <p:cNvSpPr txBox="1"/>
              <p:nvPr/>
            </p:nvSpPr>
            <p:spPr>
              <a:xfrm>
                <a:off x="7931812" y="3365768"/>
                <a:ext cx="3516829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b="1" dirty="0"/>
                  <a:t>优化变量包括</a:t>
                </a:r>
                <a:r>
                  <a:rPr lang="zh-CN" altLang="en-US" sz="2400" dirty="0"/>
                  <a:t>：</a:t>
                </a:r>
                <a:endParaRPr lang="en-US" altLang="zh-CN" sz="2400" dirty="0"/>
              </a:p>
              <a:p>
                <a:pPr marL="342900" indent="-342900" algn="ctr">
                  <a:buFont typeface="+mj-lt"/>
                  <a:buAutoNum type="arabicPeriod"/>
                </a:pPr>
                <a:r>
                  <a:rPr lang="en-US" altLang="zh-CN" sz="2400" dirty="0"/>
                  <a:t>AB</a:t>
                </a:r>
              </a:p>
              <a:p>
                <a:pPr marL="342900" indent="-342900" algn="ctr">
                  <a:buFont typeface="+mj-lt"/>
                  <a:buAutoNum type="arabicPeriod"/>
                </a:pPr>
                <a:r>
                  <a:rPr lang="en-US" altLang="zh-CN" sz="2400" dirty="0"/>
                  <a:t>AC</a:t>
                </a:r>
              </a:p>
              <a:p>
                <a:pPr marL="342900" indent="-342900" algn="ctr">
                  <a:buFont typeface="+mj-lt"/>
                  <a:buAutoNum type="arabicPeriod"/>
                </a:pPr>
                <a:r>
                  <a:rPr lang="en-US" altLang="zh-CN" sz="2400" dirty="0"/>
                  <a:t>DE</a:t>
                </a:r>
              </a:p>
              <a:p>
                <a:pPr marL="342900" indent="-342900" algn="ctr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altLang="zh-CN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∠</m:t>
                    </m:r>
                    <m:r>
                      <m:rPr>
                        <m:sty m:val="p"/>
                      </m:rP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CDG</m:t>
                    </m:r>
                  </m:oMath>
                </a14:m>
                <a:endParaRPr lang="en-US" altLang="zh-CN" sz="2400" dirty="0"/>
              </a:p>
              <a:p>
                <a:pPr marL="342900" indent="-342900" algn="ctr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altLang="zh-CN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∠</m:t>
                    </m:r>
                    <m:r>
                      <m:rPr>
                        <m:sty m:val="p"/>
                      </m:rP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FGH</m:t>
                    </m:r>
                  </m:oMath>
                </a14:m>
                <a:endParaRPr lang="en-US" altLang="zh-CN" sz="2400" dirty="0"/>
              </a:p>
              <a:p>
                <a:r>
                  <a:rPr lang="zh-CN" altLang="en-US" sz="2400" dirty="0"/>
                  <a:t>同时保证</a:t>
                </a:r>
                <a:r>
                  <a:rPr lang="en-US" altLang="zh-CN" sz="2400" dirty="0"/>
                  <a:t>ABCD</a:t>
                </a:r>
                <a:r>
                  <a:rPr lang="zh-CN" altLang="en-US" sz="2400" dirty="0"/>
                  <a:t>和</a:t>
                </a:r>
                <a:r>
                  <a:rPr lang="en-US" altLang="zh-CN" sz="2400" dirty="0"/>
                  <a:t>EFGD</a:t>
                </a:r>
                <a:r>
                  <a:rPr lang="zh-CN" altLang="en-US" sz="2400" dirty="0"/>
                  <a:t>为平行四边形。</a:t>
                </a:r>
                <a:endParaRPr lang="en-US" altLang="zh-CN" sz="2400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62A86A86-365C-44CA-AEA0-52613C3BFB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31812" y="3365768"/>
                <a:ext cx="3516829" cy="3046988"/>
              </a:xfrm>
              <a:prstGeom prst="rect">
                <a:avLst/>
              </a:prstGeom>
              <a:blipFill>
                <a:blip r:embed="rId3"/>
                <a:stretch>
                  <a:fillRect l="-2600" t="-1400" r="-1906" b="-38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文本框 7">
            <a:extLst>
              <a:ext uri="{FF2B5EF4-FFF2-40B4-BE49-F238E27FC236}">
                <a16:creationId xmlns:a16="http://schemas.microsoft.com/office/drawing/2014/main" id="{EF4F9CF7-C43E-415E-9B65-A906C13355B1}"/>
              </a:ext>
            </a:extLst>
          </p:cNvPr>
          <p:cNvSpPr txBox="1"/>
          <p:nvPr/>
        </p:nvSpPr>
        <p:spPr>
          <a:xfrm>
            <a:off x="4510852" y="3256370"/>
            <a:ext cx="35168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优化目标：</a:t>
            </a:r>
            <a:endParaRPr lang="en-US" altLang="zh-CN" sz="2400" b="1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/>
              <a:t>最大化运动空间</a:t>
            </a: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/>
              <a:t>均衡关节负载</a:t>
            </a: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/>
              <a:t>避免奇异构型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052088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AF18B5D-6AB7-434F-B759-1FCCA3C068BF}"/>
              </a:ext>
            </a:extLst>
          </p:cNvPr>
          <p:cNvSpPr txBox="1"/>
          <p:nvPr/>
        </p:nvSpPr>
        <p:spPr>
          <a:xfrm>
            <a:off x="690130" y="498268"/>
            <a:ext cx="45716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目前优化并经过手动调整后得到的参数为：</a:t>
            </a:r>
            <a:endParaRPr lang="en-US" altLang="zh-CN" dirty="0"/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AC=0.2;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BE=0.1499;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DG=0.1;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CD=0.1;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GH=0.3281;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CDG=2.8263; 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（约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160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度）</a:t>
            </a:r>
            <a:endParaRPr lang="en-US" altLang="zh-CN" sz="1800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FGH=-3.1434;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（约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180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度）</a:t>
            </a:r>
            <a:endParaRPr lang="en-US" altLang="zh-CN" sz="1800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5621E80-9EBF-47D7-9DB7-52D6970C3EF6}"/>
              </a:ext>
            </a:extLst>
          </p:cNvPr>
          <p:cNvSpPr txBox="1"/>
          <p:nvPr/>
        </p:nvSpPr>
        <p:spPr>
          <a:xfrm>
            <a:off x="5261809" y="2806592"/>
            <a:ext cx="20650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dirty="0"/>
              <a:t>足底工作空间如果取矩形区域的话，高度约</a:t>
            </a:r>
            <a:r>
              <a:rPr lang="en-US" altLang="zh-CN" dirty="0"/>
              <a:t>16cm</a:t>
            </a:r>
            <a:r>
              <a:rPr lang="zh-CN" altLang="en-US" dirty="0"/>
              <a:t>，</a:t>
            </a:r>
            <a:endParaRPr lang="en-US" altLang="zh-CN" dirty="0"/>
          </a:p>
          <a:p>
            <a:pPr algn="just"/>
            <a:r>
              <a:rPr lang="zh-CN" altLang="en-US" dirty="0"/>
              <a:t>宽度约</a:t>
            </a:r>
            <a:r>
              <a:rPr lang="en-US" altLang="zh-CN" dirty="0"/>
              <a:t>40cm</a:t>
            </a:r>
            <a:r>
              <a:rPr lang="zh-CN" altLang="en-US" dirty="0"/>
              <a:t>。</a:t>
            </a:r>
          </a:p>
        </p:txBody>
      </p:sp>
      <p:pic>
        <p:nvPicPr>
          <p:cNvPr id="11" name="图片 10" descr="图形用户界面, 图示&#10;&#10;描述已自动生成">
            <a:extLst>
              <a:ext uri="{FF2B5EF4-FFF2-40B4-BE49-F238E27FC236}">
                <a16:creationId xmlns:a16="http://schemas.microsoft.com/office/drawing/2014/main" id="{F4B2C5FE-1FAA-4F2E-AF7C-D4D44A36B67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25" t="5539" r="21025" b="5240"/>
          <a:stretch/>
        </p:blipFill>
        <p:spPr>
          <a:xfrm>
            <a:off x="384048" y="2806592"/>
            <a:ext cx="4838634" cy="3804520"/>
          </a:xfrm>
          <a:prstGeom prst="rect">
            <a:avLst/>
          </a:prstGeom>
        </p:spPr>
      </p:pic>
      <p:pic>
        <p:nvPicPr>
          <p:cNvPr id="14" name="TrajectoryFollowing">
            <a:hlinkClick r:id="" action="ppaction://media"/>
            <a:extLst>
              <a:ext uri="{FF2B5EF4-FFF2-40B4-BE49-F238E27FC236}">
                <a16:creationId xmlns:a16="http://schemas.microsoft.com/office/drawing/2014/main" id="{5A38EF2C-21FE-4CC7-BFB9-4B77C74782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23523" t="5866" r="23544" b="5201"/>
          <a:stretch/>
        </p:blipFill>
        <p:spPr>
          <a:xfrm>
            <a:off x="8531351" y="1093848"/>
            <a:ext cx="2779777" cy="4670304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4BA8C938-92E8-42F7-BCB1-7B27FA5764EF}"/>
              </a:ext>
            </a:extLst>
          </p:cNvPr>
          <p:cNvSpPr txBox="1"/>
          <p:nvPr/>
        </p:nvSpPr>
        <p:spPr>
          <a:xfrm>
            <a:off x="8115299" y="6089904"/>
            <a:ext cx="3794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跟踪一个椭圆轨迹的形态变换过程</a:t>
            </a:r>
          </a:p>
        </p:txBody>
      </p:sp>
    </p:spTree>
    <p:extLst>
      <p:ext uri="{BB962C8B-B14F-4D97-AF65-F5344CB8AC3E}">
        <p14:creationId xmlns:p14="http://schemas.microsoft.com/office/powerpoint/2010/main" val="3297669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3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26764653-C3DD-4BCD-9E11-64DFDB14DD58}"/>
              </a:ext>
            </a:extLst>
          </p:cNvPr>
          <p:cNvSpPr txBox="1"/>
          <p:nvPr/>
        </p:nvSpPr>
        <p:spPr>
          <a:xfrm>
            <a:off x="1484629" y="5434866"/>
            <a:ext cx="9751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相比传统串联腿而言，新设计使得控制腿长关节的输出变化更为平稳，且力矩更小。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9256907-0C07-4B76-AAC4-EFAD4C82963A}"/>
              </a:ext>
            </a:extLst>
          </p:cNvPr>
          <p:cNvSpPr txBox="1"/>
          <p:nvPr/>
        </p:nvSpPr>
        <p:spPr>
          <a:xfrm>
            <a:off x="458295" y="451569"/>
            <a:ext cx="75002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针对该新型腿和传统串联腿，在高度为</a:t>
            </a:r>
            <a:r>
              <a:rPr lang="en-US" altLang="zh-CN" dirty="0"/>
              <a:t>-0.5</a:t>
            </a:r>
            <a:r>
              <a:rPr lang="zh-CN" altLang="en-US" dirty="0"/>
              <a:t>，宽度为</a:t>
            </a:r>
            <a:r>
              <a:rPr lang="en-US" altLang="zh-CN" dirty="0"/>
              <a:t>-0.15</a:t>
            </a:r>
            <a:r>
              <a:rPr lang="zh-CN" altLang="en-US" dirty="0"/>
              <a:t>至</a:t>
            </a:r>
            <a:r>
              <a:rPr lang="en-US" altLang="zh-CN" dirty="0"/>
              <a:t>0.15</a:t>
            </a:r>
            <a:r>
              <a:rPr lang="zh-CN" altLang="en-US" dirty="0"/>
              <a:t>的直线上，</a:t>
            </a:r>
            <a:endParaRPr lang="en-US" altLang="zh-CN" dirty="0"/>
          </a:p>
          <a:p>
            <a:pPr algn="just"/>
            <a:r>
              <a:rPr lang="zh-CN" altLang="en-US" dirty="0"/>
              <a:t>计算输出</a:t>
            </a:r>
            <a:r>
              <a:rPr lang="en-US" altLang="zh-CN" dirty="0"/>
              <a:t>[0,-1]</a:t>
            </a:r>
            <a:r>
              <a:rPr lang="zh-CN" altLang="en-US" dirty="0"/>
              <a:t>大小的末端力所需的关节力矩：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34B0FBB6-5A14-406C-8308-21423EE8101B}"/>
              </a:ext>
            </a:extLst>
          </p:cNvPr>
          <p:cNvGrpSpPr/>
          <p:nvPr/>
        </p:nvGrpSpPr>
        <p:grpSpPr>
          <a:xfrm>
            <a:off x="6227198" y="1422686"/>
            <a:ext cx="5553521" cy="3366294"/>
            <a:chOff x="6227198" y="1422686"/>
            <a:chExt cx="5553521" cy="3366294"/>
          </a:xfrm>
        </p:grpSpPr>
        <p:pic>
          <p:nvPicPr>
            <p:cNvPr id="17" name="图片 16" descr="图表, 折线图&#10;&#10;描述已自动生成">
              <a:extLst>
                <a:ext uri="{FF2B5EF4-FFF2-40B4-BE49-F238E27FC236}">
                  <a16:creationId xmlns:a16="http://schemas.microsoft.com/office/drawing/2014/main" id="{7A9E41B9-24A2-42CD-A994-7E34E35F6F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43" r="11204"/>
            <a:stretch/>
          </p:blipFill>
          <p:spPr>
            <a:xfrm>
              <a:off x="6227198" y="1422686"/>
              <a:ext cx="5553521" cy="3366294"/>
            </a:xfrm>
            <a:prstGeom prst="rect">
              <a:avLst/>
            </a:prstGeom>
          </p:spPr>
        </p:pic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6596E3E8-1CDA-40F1-86B1-3E72D8FB7030}"/>
                </a:ext>
              </a:extLst>
            </p:cNvPr>
            <p:cNvSpPr/>
            <p:nvPr/>
          </p:nvSpPr>
          <p:spPr>
            <a:xfrm>
              <a:off x="10641363" y="2083400"/>
              <a:ext cx="75343" cy="75343"/>
            </a:xfrm>
            <a:prstGeom prst="ellipse">
              <a:avLst/>
            </a:prstGeom>
            <a:noFill/>
            <a:ln w="28575">
              <a:solidFill>
                <a:srgbClr val="71A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944A84DE-D5D4-44D0-8BEA-A42D86804B1A}"/>
                </a:ext>
              </a:extLst>
            </p:cNvPr>
            <p:cNvSpPr/>
            <p:nvPr/>
          </p:nvSpPr>
          <p:spPr>
            <a:xfrm>
              <a:off x="11409586" y="3134059"/>
              <a:ext cx="75343" cy="75343"/>
            </a:xfrm>
            <a:prstGeom prst="ellipse">
              <a:avLst/>
            </a:prstGeom>
            <a:noFill/>
            <a:ln w="28575">
              <a:solidFill>
                <a:srgbClr val="9D082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97D445B7-064F-4C68-8A6E-A09EB3D32EF2}"/>
              </a:ext>
            </a:extLst>
          </p:cNvPr>
          <p:cNvGrpSpPr/>
          <p:nvPr/>
        </p:nvGrpSpPr>
        <p:grpSpPr>
          <a:xfrm>
            <a:off x="441828" y="1422687"/>
            <a:ext cx="5522976" cy="3366293"/>
            <a:chOff x="441828" y="1422687"/>
            <a:chExt cx="5522976" cy="3366293"/>
          </a:xfrm>
        </p:grpSpPr>
        <p:pic>
          <p:nvPicPr>
            <p:cNvPr id="15" name="图片 14" descr="图表, 折线图&#10;&#10;描述已自动生成">
              <a:extLst>
                <a:ext uri="{FF2B5EF4-FFF2-40B4-BE49-F238E27FC236}">
                  <a16:creationId xmlns:a16="http://schemas.microsoft.com/office/drawing/2014/main" id="{7098652B-BCC8-4B7A-A0E0-EB3E94CF9A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17" r="11885"/>
            <a:stretch/>
          </p:blipFill>
          <p:spPr>
            <a:xfrm>
              <a:off x="441828" y="1422687"/>
              <a:ext cx="5522976" cy="3366293"/>
            </a:xfrm>
            <a:prstGeom prst="rect">
              <a:avLst/>
            </a:prstGeom>
          </p:spPr>
        </p:pic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F633D7F6-54BD-42FD-93D5-E3966288F313}"/>
                </a:ext>
              </a:extLst>
            </p:cNvPr>
            <p:cNvSpPr/>
            <p:nvPr/>
          </p:nvSpPr>
          <p:spPr>
            <a:xfrm>
              <a:off x="4636676" y="2251409"/>
              <a:ext cx="75343" cy="75343"/>
            </a:xfrm>
            <a:prstGeom prst="ellipse">
              <a:avLst/>
            </a:prstGeom>
            <a:noFill/>
            <a:ln w="28575">
              <a:solidFill>
                <a:srgbClr val="9D082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38CAF02D-93A0-4196-ABD1-88F71CEC9194}"/>
                </a:ext>
              </a:extLst>
            </p:cNvPr>
            <p:cNvSpPr/>
            <p:nvPr/>
          </p:nvSpPr>
          <p:spPr>
            <a:xfrm>
              <a:off x="4958113" y="2077478"/>
              <a:ext cx="75343" cy="75343"/>
            </a:xfrm>
            <a:prstGeom prst="ellipse">
              <a:avLst/>
            </a:prstGeom>
            <a:noFill/>
            <a:ln w="28575">
              <a:solidFill>
                <a:srgbClr val="71A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44129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276CBD7-8E4A-494F-891A-A9C03B0792B4}"/>
              </a:ext>
            </a:extLst>
          </p:cNvPr>
          <p:cNvSpPr txBox="1"/>
          <p:nvPr/>
        </p:nvSpPr>
        <p:spPr>
          <a:xfrm>
            <a:off x="458295" y="451569"/>
            <a:ext cx="90788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针对该新型腿的同轴驱动配置，也在高度为</a:t>
            </a:r>
            <a:r>
              <a:rPr lang="en-US" altLang="zh-CN" dirty="0"/>
              <a:t>-0.5</a:t>
            </a:r>
            <a:r>
              <a:rPr lang="zh-CN" altLang="en-US" dirty="0"/>
              <a:t>，宽度为</a:t>
            </a:r>
            <a:r>
              <a:rPr lang="en-US" altLang="zh-CN" dirty="0"/>
              <a:t>-0.15</a:t>
            </a:r>
            <a:r>
              <a:rPr lang="zh-CN" altLang="en-US" dirty="0"/>
              <a:t>至</a:t>
            </a:r>
            <a:r>
              <a:rPr lang="en-US" altLang="zh-CN" dirty="0"/>
              <a:t>0.15</a:t>
            </a:r>
            <a:r>
              <a:rPr lang="zh-CN" altLang="en-US" dirty="0"/>
              <a:t>的直线上，</a:t>
            </a:r>
            <a:endParaRPr lang="en-US" altLang="zh-CN" dirty="0"/>
          </a:p>
          <a:p>
            <a:pPr algn="just"/>
            <a:r>
              <a:rPr lang="zh-CN" altLang="en-US" dirty="0"/>
              <a:t>计算输出</a:t>
            </a:r>
            <a:r>
              <a:rPr lang="en-US" altLang="zh-CN" dirty="0"/>
              <a:t>[0,-1]</a:t>
            </a:r>
            <a:r>
              <a:rPr lang="zh-CN" altLang="en-US" dirty="0"/>
              <a:t>大小的末端力所需的关节力矩：</a:t>
            </a:r>
          </a:p>
        </p:txBody>
      </p:sp>
      <p:pic>
        <p:nvPicPr>
          <p:cNvPr id="8" name="图片 7" descr="图表, 折线图, 散点图&#10;&#10;描述已自动生成">
            <a:extLst>
              <a:ext uri="{FF2B5EF4-FFF2-40B4-BE49-F238E27FC236}">
                <a16:creationId xmlns:a16="http://schemas.microsoft.com/office/drawing/2014/main" id="{367E2640-657D-430E-A3B2-4F089C7F17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4" r="12566"/>
          <a:stretch/>
        </p:blipFill>
        <p:spPr>
          <a:xfrm>
            <a:off x="6213824" y="1422688"/>
            <a:ext cx="5468112" cy="3366294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1833575C-D203-40DB-8474-382F8E36F690}"/>
              </a:ext>
            </a:extLst>
          </p:cNvPr>
          <p:cNvGrpSpPr/>
          <p:nvPr/>
        </p:nvGrpSpPr>
        <p:grpSpPr>
          <a:xfrm>
            <a:off x="441828" y="1422687"/>
            <a:ext cx="5522976" cy="3366293"/>
            <a:chOff x="441828" y="1422687"/>
            <a:chExt cx="5522976" cy="3366293"/>
          </a:xfrm>
        </p:grpSpPr>
        <p:pic>
          <p:nvPicPr>
            <p:cNvPr id="10" name="图片 9" descr="图表, 折线图&#10;&#10;描述已自动生成">
              <a:extLst>
                <a:ext uri="{FF2B5EF4-FFF2-40B4-BE49-F238E27FC236}">
                  <a16:creationId xmlns:a16="http://schemas.microsoft.com/office/drawing/2014/main" id="{3DBBC1AE-2351-4426-A5D4-EB2E643885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17" r="11885"/>
            <a:stretch/>
          </p:blipFill>
          <p:spPr>
            <a:xfrm>
              <a:off x="441828" y="1422687"/>
              <a:ext cx="5522976" cy="3366293"/>
            </a:xfrm>
            <a:prstGeom prst="rect">
              <a:avLst/>
            </a:prstGeom>
          </p:spPr>
        </p:pic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AAA0BCF3-2493-43E4-99ED-CB10F5766BDB}"/>
                </a:ext>
              </a:extLst>
            </p:cNvPr>
            <p:cNvSpPr/>
            <p:nvPr/>
          </p:nvSpPr>
          <p:spPr>
            <a:xfrm>
              <a:off x="4636676" y="2251409"/>
              <a:ext cx="75343" cy="75343"/>
            </a:xfrm>
            <a:prstGeom prst="ellipse">
              <a:avLst/>
            </a:prstGeom>
            <a:noFill/>
            <a:ln w="28575">
              <a:solidFill>
                <a:srgbClr val="9D082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19A987E0-6638-4C1C-B5B2-2CA3F45E7169}"/>
                </a:ext>
              </a:extLst>
            </p:cNvPr>
            <p:cNvSpPr/>
            <p:nvPr/>
          </p:nvSpPr>
          <p:spPr>
            <a:xfrm>
              <a:off x="4958113" y="2077478"/>
              <a:ext cx="75343" cy="75343"/>
            </a:xfrm>
            <a:prstGeom prst="ellipse">
              <a:avLst/>
            </a:prstGeom>
            <a:noFill/>
            <a:ln w="28575">
              <a:solidFill>
                <a:srgbClr val="71A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椭圆 12">
            <a:extLst>
              <a:ext uri="{FF2B5EF4-FFF2-40B4-BE49-F238E27FC236}">
                <a16:creationId xmlns:a16="http://schemas.microsoft.com/office/drawing/2014/main" id="{D9B5C2D6-FFBF-47D8-8648-BF031319789F}"/>
              </a:ext>
            </a:extLst>
          </p:cNvPr>
          <p:cNvSpPr/>
          <p:nvPr/>
        </p:nvSpPr>
        <p:spPr>
          <a:xfrm>
            <a:off x="10717563" y="1766328"/>
            <a:ext cx="75343" cy="75343"/>
          </a:xfrm>
          <a:prstGeom prst="ellipse">
            <a:avLst/>
          </a:prstGeom>
          <a:noFill/>
          <a:ln w="28575">
            <a:solidFill>
              <a:srgbClr val="71A8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7B043F05-0C97-4CCB-8987-50B6F759D145}"/>
              </a:ext>
            </a:extLst>
          </p:cNvPr>
          <p:cNvSpPr/>
          <p:nvPr/>
        </p:nvSpPr>
        <p:spPr>
          <a:xfrm>
            <a:off x="10667962" y="1713999"/>
            <a:ext cx="180000" cy="180000"/>
          </a:xfrm>
          <a:prstGeom prst="ellipse">
            <a:avLst/>
          </a:prstGeom>
          <a:noFill/>
          <a:ln w="28575">
            <a:solidFill>
              <a:srgbClr val="9D08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CF45A14-B6F5-474A-B6EE-37B69D480EC6}"/>
              </a:ext>
            </a:extLst>
          </p:cNvPr>
          <p:cNvSpPr txBox="1"/>
          <p:nvPr/>
        </p:nvSpPr>
        <p:spPr>
          <a:xfrm>
            <a:off x="1484629" y="5434866"/>
            <a:ext cx="9751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相比同轴驱动而言，该设计使得控制腿摆角关节的输出</a:t>
            </a:r>
            <a:r>
              <a:rPr lang="zh-CN" altLang="en-US"/>
              <a:t>变化更为对称，对于腿长控制关节的输出大小没有影响。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240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表, 折线图, 散点图&#10;&#10;描述已自动生成">
            <a:extLst>
              <a:ext uri="{FF2B5EF4-FFF2-40B4-BE49-F238E27FC236}">
                <a16:creationId xmlns:a16="http://schemas.microsoft.com/office/drawing/2014/main" id="{E09B013A-7D87-4107-BF2C-4FD418B141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2" r="12108"/>
          <a:stretch/>
        </p:blipFill>
        <p:spPr>
          <a:xfrm>
            <a:off x="193349" y="3357214"/>
            <a:ext cx="5553520" cy="3400917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1377122E-14B8-49E3-8B0D-0D06266F2543}"/>
              </a:ext>
            </a:extLst>
          </p:cNvPr>
          <p:cNvGrpSpPr/>
          <p:nvPr/>
        </p:nvGrpSpPr>
        <p:grpSpPr>
          <a:xfrm>
            <a:off x="6169699" y="3429000"/>
            <a:ext cx="5553521" cy="3366294"/>
            <a:chOff x="6227198" y="1422686"/>
            <a:chExt cx="5553521" cy="3366294"/>
          </a:xfrm>
        </p:grpSpPr>
        <p:pic>
          <p:nvPicPr>
            <p:cNvPr id="7" name="图片 6" descr="图表, 折线图&#10;&#10;描述已自动生成">
              <a:extLst>
                <a:ext uri="{FF2B5EF4-FFF2-40B4-BE49-F238E27FC236}">
                  <a16:creationId xmlns:a16="http://schemas.microsoft.com/office/drawing/2014/main" id="{3BBD06CB-9618-4D81-B291-8FFA6DFD5D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43" r="11204"/>
            <a:stretch/>
          </p:blipFill>
          <p:spPr>
            <a:xfrm>
              <a:off x="6227198" y="1422686"/>
              <a:ext cx="5553521" cy="3366294"/>
            </a:xfrm>
            <a:prstGeom prst="rect">
              <a:avLst/>
            </a:prstGeom>
          </p:spPr>
        </p:pic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6F435D31-C0A2-4993-9543-1CC0BC28AEDB}"/>
                </a:ext>
              </a:extLst>
            </p:cNvPr>
            <p:cNvSpPr/>
            <p:nvPr/>
          </p:nvSpPr>
          <p:spPr>
            <a:xfrm>
              <a:off x="10641363" y="2083400"/>
              <a:ext cx="75343" cy="75343"/>
            </a:xfrm>
            <a:prstGeom prst="ellipse">
              <a:avLst/>
            </a:prstGeom>
            <a:noFill/>
            <a:ln w="28575">
              <a:solidFill>
                <a:srgbClr val="71A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F899DFE0-301F-4C4E-BA94-FE713FB72E24}"/>
                </a:ext>
              </a:extLst>
            </p:cNvPr>
            <p:cNvSpPr/>
            <p:nvPr/>
          </p:nvSpPr>
          <p:spPr>
            <a:xfrm>
              <a:off x="11409586" y="3134059"/>
              <a:ext cx="75343" cy="75343"/>
            </a:xfrm>
            <a:prstGeom prst="ellipse">
              <a:avLst/>
            </a:prstGeom>
            <a:noFill/>
            <a:ln w="28575">
              <a:solidFill>
                <a:srgbClr val="9D082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图片 10" descr="图示&#10;&#10;低可信度描述已自动生成">
            <a:extLst>
              <a:ext uri="{FF2B5EF4-FFF2-40B4-BE49-F238E27FC236}">
                <a16:creationId xmlns:a16="http://schemas.microsoft.com/office/drawing/2014/main" id="{28BBD3CE-E7C4-41F5-84E9-4AD3248AB2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92" t="5362" r="20439" b="4597"/>
          <a:stretch/>
        </p:blipFill>
        <p:spPr>
          <a:xfrm>
            <a:off x="38100" y="525780"/>
            <a:ext cx="3641023" cy="279485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ED965A1C-B21C-43CD-8B8A-58D833D013E4}"/>
              </a:ext>
            </a:extLst>
          </p:cNvPr>
          <p:cNvSpPr txBox="1"/>
          <p:nvPr/>
        </p:nvSpPr>
        <p:spPr>
          <a:xfrm>
            <a:off x="7346962" y="374189"/>
            <a:ext cx="45716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目前优化并经过手动调整后得到的参数为：</a:t>
            </a:r>
            <a:endParaRPr lang="en-US" altLang="zh-CN" dirty="0"/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AC=0.2-&gt;</a:t>
            </a:r>
            <a:r>
              <a:rPr lang="en-US" altLang="zh-CN" sz="1800" b="0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0.15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BE=0.1499-&gt;</a:t>
            </a:r>
            <a:r>
              <a:rPr lang="en-US" altLang="zh-CN" sz="1800" b="0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0.06;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DG=0.1-&gt;</a:t>
            </a:r>
            <a:r>
              <a:rPr lang="en-US" altLang="zh-CN" sz="1800" b="0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0.15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CD=0.1-&gt;</a:t>
            </a:r>
            <a:r>
              <a:rPr lang="en-US" altLang="zh-CN" sz="1800" b="0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0.12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GH=0.3281-&gt;</a:t>
            </a:r>
            <a:r>
              <a:rPr lang="en-US" altLang="zh-CN" sz="1800" b="0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0.2529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CDG=2.8263; 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（约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160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度）</a:t>
            </a:r>
            <a:endParaRPr lang="en-US" altLang="zh-CN" sz="1800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FGH=-3.1434;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（约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180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度）</a:t>
            </a:r>
            <a:endParaRPr lang="en-US" altLang="zh-CN" sz="1800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3" name="图片 12" descr="图形用户界面, 图示&#10;&#10;描述已自动生成">
            <a:extLst>
              <a:ext uri="{FF2B5EF4-FFF2-40B4-BE49-F238E27FC236}">
                <a16:creationId xmlns:a16="http://schemas.microsoft.com/office/drawing/2014/main" id="{D9BEE8B7-4D53-4647-A83C-5EB647F2456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25" t="5539" r="21025" b="5240"/>
          <a:stretch/>
        </p:blipFill>
        <p:spPr>
          <a:xfrm>
            <a:off x="3698173" y="525781"/>
            <a:ext cx="3554534" cy="2794858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4298C24-4417-4524-A69D-BB3BC35968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9580" y="793224"/>
            <a:ext cx="1347915" cy="255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337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7DFEE9B-D09A-43CC-A18B-62D3D563F102}"/>
              </a:ext>
            </a:extLst>
          </p:cNvPr>
          <p:cNvSpPr txBox="1"/>
          <p:nvPr/>
        </p:nvSpPr>
        <p:spPr>
          <a:xfrm>
            <a:off x="469912" y="364664"/>
            <a:ext cx="45716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目前优化并经过手动调整后得到的参数为：</a:t>
            </a:r>
            <a:endParaRPr lang="en-US" altLang="zh-CN" dirty="0"/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AC=0.2-&gt;</a:t>
            </a:r>
            <a:r>
              <a:rPr lang="en-US" altLang="zh-CN" sz="1800" b="0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0.15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BE=0.1499-&gt;</a:t>
            </a:r>
            <a:r>
              <a:rPr lang="en-US" altLang="zh-CN" sz="1800" b="0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0.06;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DG=0.1-&gt;</a:t>
            </a:r>
            <a:r>
              <a:rPr lang="en-US" altLang="zh-CN" sz="1800" b="0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0.15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CD=0.1-&gt;</a:t>
            </a:r>
            <a:r>
              <a:rPr lang="en-US" altLang="zh-CN" sz="1800" b="0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0.12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GH=0.3281-&gt;</a:t>
            </a:r>
            <a:r>
              <a:rPr lang="en-US" altLang="zh-CN" sz="1800" b="0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0.2529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CDG=2.8263; 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（约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160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度）</a:t>
            </a:r>
            <a:endParaRPr lang="en-US" altLang="zh-CN" sz="1800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FGH=-3.1434;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（约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180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度）</a:t>
            </a:r>
            <a:endParaRPr lang="en-US" altLang="zh-CN" sz="1800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B1CCB9A-6BEA-4902-9481-57D111C96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5079" y="662859"/>
            <a:ext cx="1347915" cy="255000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7E0ABC4-CB06-444C-A8E1-74CFAD6F3F95}"/>
              </a:ext>
            </a:extLst>
          </p:cNvPr>
          <p:cNvSpPr txBox="1"/>
          <p:nvPr/>
        </p:nvSpPr>
        <p:spPr>
          <a:xfrm>
            <a:off x="5524212" y="417801"/>
            <a:ext cx="45716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第二次调整：</a:t>
            </a:r>
            <a:endParaRPr lang="en-US" altLang="zh-CN" dirty="0"/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AC=0.2;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BE=0.1;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DG=0.2;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CD=0.09;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GH=0.2;</a:t>
            </a: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CDG=2.4497; 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（约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140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度）</a:t>
            </a:r>
            <a:endParaRPr lang="en-US" altLang="zh-CN" sz="1800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FGH=-3.1067;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（约</a:t>
            </a:r>
            <a:r>
              <a:rPr lang="en-US" altLang="zh-CN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178</a:t>
            </a:r>
            <a:r>
              <a:rPr lang="zh-CN" altLang="en-US" sz="18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度）</a:t>
            </a:r>
            <a:endParaRPr lang="en-US" altLang="zh-CN" sz="1800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29A0052-266F-4BB3-91BB-F68D36379C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6610" y="59938"/>
            <a:ext cx="3093901" cy="522609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DE27956-59B4-7527-E0FE-B58AEAD62C57}"/>
              </a:ext>
            </a:extLst>
          </p:cNvPr>
          <p:cNvSpPr txBox="1"/>
          <p:nvPr/>
        </p:nvSpPr>
        <p:spPr>
          <a:xfrm>
            <a:off x="469912" y="3609818"/>
            <a:ext cx="522603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accent2"/>
                </a:solidFill>
              </a:rPr>
              <a:t>实际加工后得到的参数为</a:t>
            </a:r>
            <a:r>
              <a:rPr lang="zh-CN" altLang="en-US" dirty="0">
                <a:solidFill>
                  <a:schemeClr val="accent2"/>
                </a:solidFill>
              </a:rPr>
              <a:t>：</a:t>
            </a:r>
            <a:endParaRPr lang="en-US" altLang="zh-CN" dirty="0">
              <a:solidFill>
                <a:schemeClr val="accent2"/>
              </a:solidFill>
            </a:endParaRPr>
          </a:p>
          <a:p>
            <a:r>
              <a:rPr lang="en-US" altLang="zh-CN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AC=0.2;</a:t>
            </a:r>
          </a:p>
          <a:p>
            <a:r>
              <a:rPr lang="en-US" altLang="zh-CN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BE=0.13</a:t>
            </a:r>
            <a:r>
              <a:rPr lang="zh-CN" altLang="en-US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endParaRPr lang="en-US" altLang="zh-CN" sz="1800" b="0" i="0" dirty="0">
              <a:solidFill>
                <a:schemeClr val="accent2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DG=0.2;</a:t>
            </a:r>
          </a:p>
          <a:p>
            <a:r>
              <a:rPr lang="en-US" altLang="zh-CN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CD=0.07;</a:t>
            </a:r>
          </a:p>
          <a:p>
            <a:r>
              <a:rPr lang="en-US" altLang="zh-CN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GH=0.2;</a:t>
            </a:r>
          </a:p>
          <a:p>
            <a:r>
              <a:rPr lang="en-US" altLang="zh-CN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CDG=3.2563; </a:t>
            </a:r>
            <a:r>
              <a:rPr lang="zh-CN" altLang="en-US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186.57</a:t>
            </a:r>
            <a:r>
              <a:rPr lang="zh-CN" altLang="en-US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度）</a:t>
            </a:r>
            <a:endParaRPr lang="en-US" altLang="zh-CN" sz="1800" b="0" i="0" dirty="0">
              <a:solidFill>
                <a:schemeClr val="accent2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FGH=-3.1915;</a:t>
            </a:r>
            <a:r>
              <a:rPr lang="zh-CN" altLang="en-US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182.86</a:t>
            </a:r>
            <a:r>
              <a:rPr lang="zh-CN" altLang="en-US" sz="1800" b="0" i="0" dirty="0">
                <a:solidFill>
                  <a:schemeClr val="accent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度）</a:t>
            </a:r>
            <a:endParaRPr lang="en-US" altLang="zh-CN" sz="1800" b="0" i="0" dirty="0">
              <a:solidFill>
                <a:schemeClr val="accent2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程序中均在上图构型的基础上，以逆时针旋转为正</a:t>
            </a:r>
            <a:endParaRPr lang="en-US" altLang="zh-CN" sz="1800" b="0" i="0" dirty="0">
              <a:solidFill>
                <a:schemeClr val="accent2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0321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531196C8-956C-06D9-B06A-9D7735E18494}"/>
              </a:ext>
            </a:extLst>
          </p:cNvPr>
          <p:cNvCxnSpPr>
            <a:cxnSpLocks/>
          </p:cNvCxnSpPr>
          <p:nvPr/>
        </p:nvCxnSpPr>
        <p:spPr>
          <a:xfrm flipV="1">
            <a:off x="1482396" y="4923570"/>
            <a:ext cx="163359" cy="101786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>
            <a:extLst>
              <a:ext uri="{FF2B5EF4-FFF2-40B4-BE49-F238E27FC236}">
                <a16:creationId xmlns:a16="http://schemas.microsoft.com/office/drawing/2014/main" id="{D08CCD45-7F56-3AF4-A8A1-999DC3C60555}"/>
              </a:ext>
            </a:extLst>
          </p:cNvPr>
          <p:cNvGrpSpPr/>
          <p:nvPr/>
        </p:nvGrpSpPr>
        <p:grpSpPr>
          <a:xfrm>
            <a:off x="511421" y="314325"/>
            <a:ext cx="2978479" cy="5810979"/>
            <a:chOff x="1959221" y="80801"/>
            <a:chExt cx="2978479" cy="5810979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3769AC25-F619-28AB-FE9A-9B9AE58DBC23}"/>
                </a:ext>
              </a:extLst>
            </p:cNvPr>
            <p:cNvGrpSpPr/>
            <p:nvPr/>
          </p:nvGrpSpPr>
          <p:grpSpPr>
            <a:xfrm>
              <a:off x="2206873" y="1021509"/>
              <a:ext cx="2195854" cy="4610941"/>
              <a:chOff x="2206873" y="1021509"/>
              <a:chExt cx="2195854" cy="4610941"/>
            </a:xfrm>
          </p:grpSpPr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43A82677-FC96-F378-9A6D-C57D7E7C61A9}"/>
                  </a:ext>
                </a:extLst>
              </p:cNvPr>
              <p:cNvCxnSpPr>
                <a:stCxn id="40" idx="0"/>
              </p:cNvCxnSpPr>
              <p:nvPr/>
            </p:nvCxnSpPr>
            <p:spPr>
              <a:xfrm flipV="1">
                <a:off x="4209691" y="3105150"/>
                <a:ext cx="62272" cy="386348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E3D33288-9AEF-2DAF-6193-DB297AC7A435}"/>
                  </a:ext>
                </a:extLst>
              </p:cNvPr>
              <p:cNvCxnSpPr>
                <a:cxnSpLocks/>
                <a:stCxn id="37" idx="0"/>
              </p:cNvCxnSpPr>
              <p:nvPr/>
            </p:nvCxnSpPr>
            <p:spPr>
              <a:xfrm>
                <a:off x="3458268" y="3300051"/>
                <a:ext cx="694632" cy="386124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908E0195-3104-E38C-D21B-5E1CECE3F2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90976" y="2642256"/>
                <a:ext cx="880987" cy="472419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63970979-2491-1343-F9B0-FE383467FDAC}"/>
                  </a:ext>
                </a:extLst>
              </p:cNvPr>
              <p:cNvCxnSpPr>
                <a:cxnSpLocks/>
                <a:endCxn id="37" idx="2"/>
              </p:cNvCxnSpPr>
              <p:nvPr/>
            </p:nvCxnSpPr>
            <p:spPr>
              <a:xfrm flipV="1">
                <a:off x="2332873" y="3213246"/>
                <a:ext cx="746292" cy="6553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9838502C-AEA9-3C67-8EA9-5E9B5F698E2E}"/>
                  </a:ext>
                </a:extLst>
              </p:cNvPr>
              <p:cNvCxnSpPr>
                <a:endCxn id="36" idx="0"/>
              </p:cNvCxnSpPr>
              <p:nvPr/>
            </p:nvCxnSpPr>
            <p:spPr>
              <a:xfrm flipV="1">
                <a:off x="3277039" y="2842373"/>
                <a:ext cx="86771" cy="396127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97778127-E611-14CD-1651-3BBC1E2C1D0F}"/>
                  </a:ext>
                </a:extLst>
              </p:cNvPr>
              <p:cNvCxnSpPr>
                <a:cxnSpLocks/>
                <a:endCxn id="36" idx="2"/>
              </p:cNvCxnSpPr>
              <p:nvPr/>
            </p:nvCxnSpPr>
            <p:spPr>
              <a:xfrm flipH="1">
                <a:off x="3454235" y="1219508"/>
                <a:ext cx="281804" cy="1237523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椭圆 27">
                <a:extLst>
                  <a:ext uri="{FF2B5EF4-FFF2-40B4-BE49-F238E27FC236}">
                    <a16:creationId xmlns:a16="http://schemas.microsoft.com/office/drawing/2014/main" id="{65AB017E-1382-99C3-6FFE-F21E360BBCDD}"/>
                  </a:ext>
                </a:extLst>
              </p:cNvPr>
              <p:cNvSpPr/>
              <p:nvPr/>
            </p:nvSpPr>
            <p:spPr>
              <a:xfrm>
                <a:off x="3601039" y="1093509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弧形 28">
                <a:extLst>
                  <a:ext uri="{FF2B5EF4-FFF2-40B4-BE49-F238E27FC236}">
                    <a16:creationId xmlns:a16="http://schemas.microsoft.com/office/drawing/2014/main" id="{AC4F2D83-60A6-703F-4728-2037A0FC02D5}"/>
                  </a:ext>
                </a:extLst>
              </p:cNvPr>
              <p:cNvSpPr/>
              <p:nvPr/>
            </p:nvSpPr>
            <p:spPr>
              <a:xfrm>
                <a:off x="3529039" y="1021509"/>
                <a:ext cx="396000" cy="396000"/>
              </a:xfrm>
              <a:prstGeom prst="arc">
                <a:avLst>
                  <a:gd name="adj1" fmla="val 7943644"/>
                  <a:gd name="adj2" fmla="val 14532144"/>
                </a:avLst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B0CE1160-5F64-E5C2-179A-D0DBC8F13C2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931736" y="1225550"/>
                <a:ext cx="597303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id="{17CF6C1A-F7CB-928A-9C01-16AC43E3A057}"/>
                  </a:ext>
                </a:extLst>
              </p:cNvPr>
              <p:cNvSpPr/>
              <p:nvPr/>
            </p:nvSpPr>
            <p:spPr>
              <a:xfrm>
                <a:off x="2708017" y="1093509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79AF4A17-3C3E-CCA6-5726-A6651C07BCA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33625" y="1345509"/>
                <a:ext cx="471295" cy="1878704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椭圆 32">
                <a:extLst>
                  <a:ext uri="{FF2B5EF4-FFF2-40B4-BE49-F238E27FC236}">
                    <a16:creationId xmlns:a16="http://schemas.microsoft.com/office/drawing/2014/main" id="{136E20F7-BACB-8CF7-F81B-317BE48D17C1}"/>
                  </a:ext>
                </a:extLst>
              </p:cNvPr>
              <p:cNvSpPr/>
              <p:nvPr/>
            </p:nvSpPr>
            <p:spPr>
              <a:xfrm>
                <a:off x="2206873" y="3093799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2B269C26-9B3F-71F6-52C7-098E0D892E97}"/>
                  </a:ext>
                </a:extLst>
              </p:cNvPr>
              <p:cNvSpPr/>
              <p:nvPr/>
            </p:nvSpPr>
            <p:spPr>
              <a:xfrm>
                <a:off x="3277039" y="2522298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椭圆 34">
                <a:extLst>
                  <a:ext uri="{FF2B5EF4-FFF2-40B4-BE49-F238E27FC236}">
                    <a16:creationId xmlns:a16="http://schemas.microsoft.com/office/drawing/2014/main" id="{156B8400-8DF9-1BC0-BC28-E5CBFC106C8E}"/>
                  </a:ext>
                </a:extLst>
              </p:cNvPr>
              <p:cNvSpPr/>
              <p:nvPr/>
            </p:nvSpPr>
            <p:spPr>
              <a:xfrm>
                <a:off x="3151039" y="3101419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弧形 35">
                <a:extLst>
                  <a:ext uri="{FF2B5EF4-FFF2-40B4-BE49-F238E27FC236}">
                    <a16:creationId xmlns:a16="http://schemas.microsoft.com/office/drawing/2014/main" id="{2EC29410-9A1F-DB94-61FB-8C2A3220D28F}"/>
                  </a:ext>
                </a:extLst>
              </p:cNvPr>
              <p:cNvSpPr/>
              <p:nvPr/>
            </p:nvSpPr>
            <p:spPr>
              <a:xfrm>
                <a:off x="3205039" y="2450298"/>
                <a:ext cx="396000" cy="396000"/>
              </a:xfrm>
              <a:prstGeom prst="arc">
                <a:avLst>
                  <a:gd name="adj1" fmla="val 6085642"/>
                  <a:gd name="adj2" fmla="val 17099099"/>
                </a:avLst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弧形 36">
                <a:extLst>
                  <a:ext uri="{FF2B5EF4-FFF2-40B4-BE49-F238E27FC236}">
                    <a16:creationId xmlns:a16="http://schemas.microsoft.com/office/drawing/2014/main" id="{B7F6523E-5F44-788D-B8B8-58F1226EA3D6}"/>
                  </a:ext>
                </a:extLst>
              </p:cNvPr>
              <p:cNvSpPr/>
              <p:nvPr/>
            </p:nvSpPr>
            <p:spPr>
              <a:xfrm>
                <a:off x="3079039" y="3022300"/>
                <a:ext cx="396000" cy="396000"/>
              </a:xfrm>
              <a:prstGeom prst="arc">
                <a:avLst>
                  <a:gd name="adj1" fmla="val 1425131"/>
                  <a:gd name="adj2" fmla="val 10922508"/>
                </a:avLst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C1554E34-2290-E3B9-DA87-A5AE5958A87D}"/>
                  </a:ext>
                </a:extLst>
              </p:cNvPr>
              <p:cNvSpPr/>
              <p:nvPr/>
            </p:nvSpPr>
            <p:spPr>
              <a:xfrm>
                <a:off x="4150727" y="2981056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椭圆 38">
                <a:extLst>
                  <a:ext uri="{FF2B5EF4-FFF2-40B4-BE49-F238E27FC236}">
                    <a16:creationId xmlns:a16="http://schemas.microsoft.com/office/drawing/2014/main" id="{2747F3EB-D0F1-D3D3-DA4F-94CD390B07C6}"/>
                  </a:ext>
                </a:extLst>
              </p:cNvPr>
              <p:cNvSpPr/>
              <p:nvPr/>
            </p:nvSpPr>
            <p:spPr>
              <a:xfrm>
                <a:off x="4024727" y="3560177"/>
                <a:ext cx="252000" cy="252000"/>
              </a:xfrm>
              <a:prstGeom prst="ellipse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弧形 39">
                <a:extLst>
                  <a:ext uri="{FF2B5EF4-FFF2-40B4-BE49-F238E27FC236}">
                    <a16:creationId xmlns:a16="http://schemas.microsoft.com/office/drawing/2014/main" id="{C4D21ABA-C335-5516-6691-D612C3F47D12}"/>
                  </a:ext>
                </a:extLst>
              </p:cNvPr>
              <p:cNvSpPr/>
              <p:nvPr/>
            </p:nvSpPr>
            <p:spPr>
              <a:xfrm>
                <a:off x="3952727" y="3482514"/>
                <a:ext cx="396000" cy="396000"/>
              </a:xfrm>
              <a:prstGeom prst="arc">
                <a:avLst>
                  <a:gd name="adj1" fmla="val 17239528"/>
                  <a:gd name="adj2" fmla="val 6889406"/>
                </a:avLst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005F1ABF-C8FF-C86C-DD96-9DFB509B4965}"/>
                  </a:ext>
                </a:extLst>
              </p:cNvPr>
              <p:cNvCxnSpPr>
                <a:cxnSpLocks/>
                <a:stCxn id="40" idx="2"/>
              </p:cNvCxnSpPr>
              <p:nvPr/>
            </p:nvCxnSpPr>
            <p:spPr>
              <a:xfrm flipH="1">
                <a:off x="2941902" y="3860220"/>
                <a:ext cx="1125700" cy="177223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0686E05B-18A9-2818-9345-24205CA7BD5D}"/>
                </a:ext>
              </a:extLst>
            </p:cNvPr>
            <p:cNvCxnSpPr/>
            <p:nvPr/>
          </p:nvCxnSpPr>
          <p:spPr>
            <a:xfrm>
              <a:off x="3727039" y="1219508"/>
              <a:ext cx="959261" cy="0"/>
            </a:xfrm>
            <a:prstGeom prst="straightConnector1">
              <a:avLst/>
            </a:prstGeom>
            <a:ln w="28575">
              <a:solidFill>
                <a:schemeClr val="accent6">
                  <a:lumMod val="75000"/>
                </a:schemeClr>
              </a:solidFill>
              <a:tailEnd type="stealth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箭头连接符 4">
              <a:extLst>
                <a:ext uri="{FF2B5EF4-FFF2-40B4-BE49-F238E27FC236}">
                  <a16:creationId xmlns:a16="http://schemas.microsoft.com/office/drawing/2014/main" id="{89503DEF-39FB-8D2B-6B85-E70E04D6B28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27039" y="358245"/>
              <a:ext cx="0" cy="861263"/>
            </a:xfrm>
            <a:prstGeom prst="straightConnector1">
              <a:avLst/>
            </a:prstGeom>
            <a:ln w="28575">
              <a:solidFill>
                <a:schemeClr val="accent6">
                  <a:lumMod val="75000"/>
                </a:schemeClr>
              </a:solidFill>
              <a:tailEnd type="stealth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E20669ED-2730-50A8-3EFB-347567DBEC39}"/>
                </a:ext>
              </a:extLst>
            </p:cNvPr>
            <p:cNvSpPr txBox="1"/>
            <p:nvPr/>
          </p:nvSpPr>
          <p:spPr>
            <a:xfrm>
              <a:off x="4632900" y="1067418"/>
              <a:ext cx="304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/>
                <a:t>x</a:t>
              </a:r>
              <a:endParaRPr lang="zh-CN" altLang="en-US" sz="2400" dirty="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2123F14-9ABF-FFE7-336A-EEB4E689B978}"/>
                </a:ext>
              </a:extLst>
            </p:cNvPr>
            <p:cNvSpPr txBox="1"/>
            <p:nvPr/>
          </p:nvSpPr>
          <p:spPr>
            <a:xfrm>
              <a:off x="3755279" y="80801"/>
              <a:ext cx="304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/>
                <a:t>y</a:t>
              </a:r>
              <a:endParaRPr lang="zh-CN" altLang="en-US" sz="2400" dirty="0"/>
            </a:p>
          </p:txBody>
        </p: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7F190A4D-06BA-91B3-6A31-33ADA7E1ECB6}"/>
                </a:ext>
              </a:extLst>
            </p:cNvPr>
            <p:cNvCxnSpPr>
              <a:cxnSpLocks/>
            </p:cNvCxnSpPr>
            <p:nvPr/>
          </p:nvCxnSpPr>
          <p:spPr>
            <a:xfrm>
              <a:off x="3727039" y="1219508"/>
              <a:ext cx="0" cy="895042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弧形 8">
              <a:extLst>
                <a:ext uri="{FF2B5EF4-FFF2-40B4-BE49-F238E27FC236}">
                  <a16:creationId xmlns:a16="http://schemas.microsoft.com/office/drawing/2014/main" id="{8966BDFA-4877-1813-5E71-92DB54477BD1}"/>
                </a:ext>
              </a:extLst>
            </p:cNvPr>
            <p:cNvSpPr/>
            <p:nvPr/>
          </p:nvSpPr>
          <p:spPr>
            <a:xfrm>
              <a:off x="3371924" y="860315"/>
              <a:ext cx="720000" cy="720000"/>
            </a:xfrm>
            <a:prstGeom prst="arc">
              <a:avLst>
                <a:gd name="adj1" fmla="val 5488600"/>
                <a:gd name="adj2" fmla="val 6184689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文本框 9">
                  <a:extLst>
                    <a:ext uri="{FF2B5EF4-FFF2-40B4-BE49-F238E27FC236}">
                      <a16:creationId xmlns:a16="http://schemas.microsoft.com/office/drawing/2014/main" id="{D18E67AE-0E6A-C7C2-871D-8747EDA67F94}"/>
                    </a:ext>
                  </a:extLst>
                </p:cNvPr>
                <p:cNvSpPr txBox="1"/>
                <p:nvPr/>
              </p:nvSpPr>
              <p:spPr>
                <a:xfrm>
                  <a:off x="3764563" y="1487268"/>
                  <a:ext cx="286232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0" name="文本框 9">
                  <a:extLst>
                    <a:ext uri="{FF2B5EF4-FFF2-40B4-BE49-F238E27FC236}">
                      <a16:creationId xmlns:a16="http://schemas.microsoft.com/office/drawing/2014/main" id="{D18E67AE-0E6A-C7C2-871D-8747EDA67F9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64563" y="1487268"/>
                  <a:ext cx="286232" cy="276999"/>
                </a:xfrm>
                <a:prstGeom prst="rect">
                  <a:avLst/>
                </a:prstGeom>
                <a:blipFill>
                  <a:blip r:embed="rId2"/>
                  <a:stretch>
                    <a:fillRect l="-17021" r="-6383" b="-15217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AE9F769B-1901-0167-A70C-FA388309AB82}"/>
                    </a:ext>
                  </a:extLst>
                </p:cNvPr>
                <p:cNvSpPr txBox="1"/>
                <p:nvPr/>
              </p:nvSpPr>
              <p:spPr>
                <a:xfrm>
                  <a:off x="3049980" y="1431035"/>
                  <a:ext cx="291555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AE9F769B-1901-0167-A70C-FA388309AB8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49980" y="1431035"/>
                  <a:ext cx="291555" cy="276999"/>
                </a:xfrm>
                <a:prstGeom prst="rect">
                  <a:avLst/>
                </a:prstGeom>
                <a:blipFill>
                  <a:blip r:embed="rId3"/>
                  <a:stretch>
                    <a:fillRect l="-18750" r="-4167" b="-17778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弧形 11">
              <a:extLst>
                <a:ext uri="{FF2B5EF4-FFF2-40B4-BE49-F238E27FC236}">
                  <a16:creationId xmlns:a16="http://schemas.microsoft.com/office/drawing/2014/main" id="{A349315C-476A-6F75-EF78-1AC1F5A88E02}"/>
                </a:ext>
              </a:extLst>
            </p:cNvPr>
            <p:cNvSpPr/>
            <p:nvPr/>
          </p:nvSpPr>
          <p:spPr>
            <a:xfrm>
              <a:off x="3189143" y="670554"/>
              <a:ext cx="1080000" cy="1080000"/>
            </a:xfrm>
            <a:prstGeom prst="arc">
              <a:avLst>
                <a:gd name="adj1" fmla="val 6178870"/>
                <a:gd name="adj2" fmla="val 10678699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1956D527-9BFF-D852-175B-0EC656AC8341}"/>
                </a:ext>
              </a:extLst>
            </p:cNvPr>
            <p:cNvSpPr txBox="1"/>
            <p:nvPr/>
          </p:nvSpPr>
          <p:spPr>
            <a:xfrm>
              <a:off x="2381923" y="927654"/>
              <a:ext cx="4857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A</a:t>
              </a:r>
              <a:endParaRPr lang="zh-CN" altLang="en-US" dirty="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7347E501-3FD5-ABA4-4A64-7F35597D9013}"/>
                </a:ext>
              </a:extLst>
            </p:cNvPr>
            <p:cNvSpPr txBox="1"/>
            <p:nvPr/>
          </p:nvSpPr>
          <p:spPr>
            <a:xfrm>
              <a:off x="3767109" y="847455"/>
              <a:ext cx="4857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B</a:t>
              </a:r>
              <a:endParaRPr lang="zh-CN" altLang="en-US" dirty="0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2AF8137-DC90-4139-8186-6B5606ACEC3C}"/>
                </a:ext>
              </a:extLst>
            </p:cNvPr>
            <p:cNvSpPr txBox="1"/>
            <p:nvPr/>
          </p:nvSpPr>
          <p:spPr>
            <a:xfrm>
              <a:off x="1959221" y="3190845"/>
              <a:ext cx="4857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C</a:t>
              </a:r>
              <a:endParaRPr lang="zh-CN" altLang="en-US" dirty="0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0FFDD9B3-0499-4E0C-6455-EACDCACF3432}"/>
                </a:ext>
              </a:extLst>
            </p:cNvPr>
            <p:cNvSpPr txBox="1"/>
            <p:nvPr/>
          </p:nvSpPr>
          <p:spPr>
            <a:xfrm>
              <a:off x="3356589" y="2936163"/>
              <a:ext cx="4857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D</a:t>
              </a:r>
              <a:endParaRPr lang="zh-CN" altLang="en-US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C0664031-9EB1-D7A1-63A4-1571B940DE93}"/>
                </a:ext>
              </a:extLst>
            </p:cNvPr>
            <p:cNvSpPr txBox="1"/>
            <p:nvPr/>
          </p:nvSpPr>
          <p:spPr>
            <a:xfrm>
              <a:off x="3538952" y="2295119"/>
              <a:ext cx="4857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E</a:t>
              </a:r>
              <a:endParaRPr lang="zh-CN" altLang="en-US" dirty="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A6C33A47-AE02-B8F2-243B-3FB60951FEDE}"/>
                </a:ext>
              </a:extLst>
            </p:cNvPr>
            <p:cNvSpPr txBox="1"/>
            <p:nvPr/>
          </p:nvSpPr>
          <p:spPr>
            <a:xfrm>
              <a:off x="4383043" y="2745343"/>
              <a:ext cx="4857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F</a:t>
              </a:r>
              <a:endParaRPr lang="zh-CN" altLang="en-US" dirty="0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486D85DA-1DFE-14D0-B106-4DE567365989}"/>
                </a:ext>
              </a:extLst>
            </p:cNvPr>
            <p:cNvSpPr txBox="1"/>
            <p:nvPr/>
          </p:nvSpPr>
          <p:spPr>
            <a:xfrm>
              <a:off x="4237119" y="3758640"/>
              <a:ext cx="4857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G</a:t>
              </a:r>
              <a:endParaRPr lang="zh-CN" altLang="en-US" dirty="0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205F508B-7745-D914-B0F9-F15FF8E2B80E}"/>
                </a:ext>
              </a:extLst>
            </p:cNvPr>
            <p:cNvSpPr txBox="1"/>
            <p:nvPr/>
          </p:nvSpPr>
          <p:spPr>
            <a:xfrm>
              <a:off x="2968460" y="5522448"/>
              <a:ext cx="4857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H</a:t>
              </a:r>
              <a:endParaRPr lang="zh-CN" altLang="en-US" dirty="0"/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B3CAF960-8497-5A38-E38B-B3F2961D252F}"/>
                </a:ext>
              </a:extLst>
            </p:cNvPr>
            <p:cNvSpPr/>
            <p:nvPr/>
          </p:nvSpPr>
          <p:spPr>
            <a:xfrm>
              <a:off x="2879354" y="5569902"/>
              <a:ext cx="125095" cy="12509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文本框 42">
                <a:extLst>
                  <a:ext uri="{FF2B5EF4-FFF2-40B4-BE49-F238E27FC236}">
                    <a16:creationId xmlns:a16="http://schemas.microsoft.com/office/drawing/2014/main" id="{4E7608F2-4EF1-9CDA-E498-FE1170A68DBF}"/>
                  </a:ext>
                </a:extLst>
              </p:cNvPr>
              <p:cNvSpPr txBox="1"/>
              <p:nvPr/>
            </p:nvSpPr>
            <p:spPr>
              <a:xfrm>
                <a:off x="3853657" y="510397"/>
                <a:ext cx="8168845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AC=0.2;</a:t>
                </a:r>
              </a:p>
              <a:p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BE=0.13</a:t>
                </a:r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；</a:t>
                </a:r>
                <a:endParaRPr lang="en-US" altLang="zh-CN" sz="1800" b="0" i="0" dirty="0">
                  <a:solidFill>
                    <a:schemeClr val="accent2"/>
                  </a:solidFill>
                  <a:effectLst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DG=0.2;</a:t>
                </a:r>
              </a:p>
              <a:p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CD=0.07;</a:t>
                </a:r>
              </a:p>
              <a:p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GH=0.2;</a:t>
                </a:r>
              </a:p>
              <a:p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CDG=3.1416; </a:t>
                </a:r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（</a:t>
                </a:r>
                <a:r>
                  <a:rPr lang="en-US" altLang="zh-CN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180</a:t>
                </a:r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度，从</a:t>
                </a:r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CD</a:t>
                </a:r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开始，绕着</a:t>
                </a:r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D</a:t>
                </a:r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点，以逆时针旋转至</a:t>
                </a:r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DG</a:t>
                </a:r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计量）</a:t>
                </a:r>
                <a:endParaRPr lang="en-US" altLang="zh-CN" sz="1800" b="0" i="0" dirty="0">
                  <a:solidFill>
                    <a:schemeClr val="accent2"/>
                  </a:solidFill>
                  <a:effectLst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FGH=-3.1416;</a:t>
                </a:r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（</a:t>
                </a:r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-180</a:t>
                </a:r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度，从</a:t>
                </a:r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FG</a:t>
                </a:r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开始，绕着</a:t>
                </a:r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G</a:t>
                </a:r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点，以顺时针旋转至</a:t>
                </a:r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GH</a:t>
                </a:r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计量）</a:t>
                </a:r>
                <a:endParaRPr lang="en-US" altLang="zh-CN" sz="1800" b="0" i="0" dirty="0">
                  <a:solidFill>
                    <a:schemeClr val="accent2"/>
                  </a:solidFill>
                  <a:effectLst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endParaRPr lang="en-US" altLang="zh-CN" dirty="0">
                  <a:solidFill>
                    <a:schemeClr val="accent2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zh-CN" altLang="en-US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上述角度以逆时针旋转为正。</a:t>
                </a:r>
                <a:endParaRPr lang="en-US" altLang="zh-CN" dirty="0">
                  <a:solidFill>
                    <a:schemeClr val="accent2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b="0" i="1" smtClean="0">
                            <a:solidFill>
                              <a:schemeClr val="accent2"/>
                            </a:solidFill>
                            <a:effectLst/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a:rPr lang="zh-CN" altLang="en-US" sz="1800" b="0" i="1" smtClean="0">
                            <a:solidFill>
                              <a:schemeClr val="accent2"/>
                            </a:solidFill>
                            <a:effectLst/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𝜃</m:t>
                        </m:r>
                      </m:e>
                      <m:sub>
                        <m:r>
                          <a:rPr lang="en-US" altLang="zh-CN" sz="1800" b="0" i="1" smtClean="0">
                            <a:solidFill>
                              <a:schemeClr val="accent2"/>
                            </a:solidFill>
                            <a:effectLst/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a:rPr lang="zh-CN" altLang="en-US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𝜃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2</m:t>
                        </m:r>
                      </m:sub>
                    </m:sSub>
                  </m:oMath>
                </a14:m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为电机驱动角</a:t>
                </a:r>
                <a:r>
                  <a:rPr lang="zh-CN" altLang="en-US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。</a:t>
                </a:r>
                <a:endParaRPr lang="en-US" altLang="zh-CN" sz="1800" b="0" i="0" dirty="0">
                  <a:solidFill>
                    <a:schemeClr val="accent2"/>
                  </a:solidFill>
                  <a:effectLst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zh-CN" altLang="en-US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考虑在</a:t>
                </a:r>
                <a:r>
                  <a:rPr lang="en-US" altLang="zh-CN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CD</a:t>
                </a:r>
                <a:r>
                  <a:rPr lang="zh-CN" altLang="en-US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和</a:t>
                </a:r>
                <a:r>
                  <a:rPr lang="en-US" altLang="zh-CN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FG</a:t>
                </a:r>
                <a:r>
                  <a:rPr lang="zh-CN" altLang="en-US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处安置了板簧，故等效认为弯杆</a:t>
                </a:r>
                <a:r>
                  <a:rPr lang="en-US" altLang="zh-CN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CDG</a:t>
                </a:r>
                <a:r>
                  <a:rPr lang="zh-CN" altLang="en-US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和</a:t>
                </a:r>
                <a:r>
                  <a:rPr lang="en-US" altLang="zh-CN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FGH</a:t>
                </a:r>
                <a:r>
                  <a:rPr lang="zh-CN" altLang="en-US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，可以分别绕着</a:t>
                </a:r>
                <a:r>
                  <a:rPr lang="en-US" altLang="zh-CN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D</a:t>
                </a:r>
                <a:r>
                  <a:rPr lang="zh-CN" altLang="en-US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点和</a:t>
                </a:r>
                <a:r>
                  <a:rPr lang="en-US" altLang="zh-CN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G</a:t>
                </a:r>
                <a:r>
                  <a:rPr lang="zh-CN" altLang="en-US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点被压缩或拉伸。</a:t>
                </a:r>
                <a:endParaRPr lang="en-US" altLang="zh-CN" dirty="0">
                  <a:solidFill>
                    <a:schemeClr val="accent2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zh-CN" dirty="0">
                  <a:solidFill>
                    <a:schemeClr val="accent2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r>
                  <a:rPr lang="zh-CN" altLang="en-US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问题：当该结构保持静态平衡，且已知足底受力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𝐹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H</m:t>
                        </m:r>
                      </m:sub>
                    </m:sSub>
                    <m:r>
                      <a:rPr lang="zh-CN" altLang="en-US" i="1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ea typeface="Microsoft YaHei" panose="020B0503020204020204" pitchFamily="34" charset="-122"/>
                      </a:rPr>
                      <m:t>、</m:t>
                    </m:r>
                  </m:oMath>
                </a14:m>
                <a:r>
                  <a:rPr lang="zh-CN" altLang="en-US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各连杆长度、</a:t>
                </a:r>
                <a:r>
                  <a:rPr lang="en-US" altLang="zh-CN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CDG</a:t>
                </a:r>
                <a:r>
                  <a:rPr lang="zh-CN" altLang="en-US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和</a:t>
                </a:r>
                <a:r>
                  <a:rPr lang="en-US" altLang="zh-CN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FGH</a:t>
                </a:r>
                <a:r>
                  <a:rPr lang="zh-CN" altLang="en-US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的实测角度之后，求</a:t>
                </a:r>
                <a:r>
                  <a:rPr lang="en-US" altLang="zh-CN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CDG</a:t>
                </a:r>
                <a:r>
                  <a:rPr lang="zh-CN" altLang="en-US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和</a:t>
                </a:r>
                <a:r>
                  <a:rPr lang="en-US" altLang="zh-CN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FGH</a:t>
                </a:r>
                <a:r>
                  <a:rPr lang="zh-CN" altLang="en-US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关节的输出扭矩，求两个电机的输出扭矩。</a:t>
                </a:r>
                <a:endParaRPr lang="en-US" altLang="zh-CN" dirty="0">
                  <a:solidFill>
                    <a:schemeClr val="accent2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endParaRPr lang="en-US" altLang="zh-CN" sz="1800" b="0" i="0" dirty="0">
                  <a:solidFill>
                    <a:schemeClr val="accent2"/>
                  </a:solidFill>
                  <a:effectLst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43" name="文本框 42">
                <a:extLst>
                  <a:ext uri="{FF2B5EF4-FFF2-40B4-BE49-F238E27FC236}">
                    <a16:creationId xmlns:a16="http://schemas.microsoft.com/office/drawing/2014/main" id="{4E7608F2-4EF1-9CDA-E498-FE1170A68D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3657" y="510397"/>
                <a:ext cx="8168845" cy="4524315"/>
              </a:xfrm>
              <a:prstGeom prst="rect">
                <a:avLst/>
              </a:prstGeom>
              <a:blipFill>
                <a:blip r:embed="rId4"/>
                <a:stretch>
                  <a:fillRect l="-597" t="-80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15E3448B-7122-3AF8-E135-87DD5A10C08D}"/>
                  </a:ext>
                </a:extLst>
              </p:cNvPr>
              <p:cNvSpPr txBox="1"/>
              <p:nvPr/>
            </p:nvSpPr>
            <p:spPr>
              <a:xfrm>
                <a:off x="1463467" y="4563656"/>
                <a:ext cx="31899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15E3448B-7122-3AF8-E135-87DD5A10C0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3467" y="4563656"/>
                <a:ext cx="318998" cy="276999"/>
              </a:xfrm>
              <a:prstGeom prst="rect">
                <a:avLst/>
              </a:prstGeom>
              <a:blipFill>
                <a:blip r:embed="rId5"/>
                <a:stretch>
                  <a:fillRect l="-15385" r="-5769" b="-1555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99689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组合 70">
            <a:extLst>
              <a:ext uri="{FF2B5EF4-FFF2-40B4-BE49-F238E27FC236}">
                <a16:creationId xmlns:a16="http://schemas.microsoft.com/office/drawing/2014/main" id="{7A9F6E82-EE3D-109A-F6F3-182968F7391E}"/>
              </a:ext>
            </a:extLst>
          </p:cNvPr>
          <p:cNvGrpSpPr/>
          <p:nvPr/>
        </p:nvGrpSpPr>
        <p:grpSpPr>
          <a:xfrm>
            <a:off x="759073" y="940708"/>
            <a:ext cx="2195854" cy="4610941"/>
            <a:chOff x="2206873" y="1021509"/>
            <a:chExt cx="2195854" cy="4610941"/>
          </a:xfrm>
        </p:grpSpPr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A4BC4CB3-7E64-DA0E-6B25-CBEB7C559684}"/>
                </a:ext>
              </a:extLst>
            </p:cNvPr>
            <p:cNvCxnSpPr>
              <a:stCxn id="47" idx="0"/>
            </p:cNvCxnSpPr>
            <p:nvPr/>
          </p:nvCxnSpPr>
          <p:spPr>
            <a:xfrm flipV="1">
              <a:off x="4209691" y="3105150"/>
              <a:ext cx="62272" cy="38634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C7290E18-0AB1-A1DE-B653-EE21A1A54230}"/>
                </a:ext>
              </a:extLst>
            </p:cNvPr>
            <p:cNvCxnSpPr>
              <a:cxnSpLocks/>
              <a:stCxn id="29" idx="0"/>
            </p:cNvCxnSpPr>
            <p:nvPr/>
          </p:nvCxnSpPr>
          <p:spPr>
            <a:xfrm>
              <a:off x="3458268" y="3300051"/>
              <a:ext cx="694632" cy="386124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3D803C64-1BCD-683A-757B-62561553D37A}"/>
                </a:ext>
              </a:extLst>
            </p:cNvPr>
            <p:cNvCxnSpPr>
              <a:cxnSpLocks/>
            </p:cNvCxnSpPr>
            <p:nvPr/>
          </p:nvCxnSpPr>
          <p:spPr>
            <a:xfrm>
              <a:off x="3390976" y="2642256"/>
              <a:ext cx="880987" cy="472419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A79AC1FE-DF61-61AD-A299-457A325ED623}"/>
                </a:ext>
              </a:extLst>
            </p:cNvPr>
            <p:cNvCxnSpPr>
              <a:cxnSpLocks/>
              <a:endCxn id="29" idx="2"/>
            </p:cNvCxnSpPr>
            <p:nvPr/>
          </p:nvCxnSpPr>
          <p:spPr>
            <a:xfrm flipV="1">
              <a:off x="2332873" y="3213246"/>
              <a:ext cx="746292" cy="6553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73A5C9BD-DF4B-A887-EC0D-27BC9608B62D}"/>
                </a:ext>
              </a:extLst>
            </p:cNvPr>
            <p:cNvCxnSpPr>
              <a:endCxn id="24" idx="0"/>
            </p:cNvCxnSpPr>
            <p:nvPr/>
          </p:nvCxnSpPr>
          <p:spPr>
            <a:xfrm flipV="1">
              <a:off x="3277039" y="2842373"/>
              <a:ext cx="86771" cy="396127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11B6604B-1AE9-AB29-715C-8AB3A31B8368}"/>
                </a:ext>
              </a:extLst>
            </p:cNvPr>
            <p:cNvCxnSpPr>
              <a:cxnSpLocks/>
              <a:endCxn id="24" idx="2"/>
            </p:cNvCxnSpPr>
            <p:nvPr/>
          </p:nvCxnSpPr>
          <p:spPr>
            <a:xfrm flipH="1">
              <a:off x="3454235" y="1219508"/>
              <a:ext cx="281804" cy="1237523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6A8BBCFF-F587-D93D-8FF5-66C84785C71B}"/>
                </a:ext>
              </a:extLst>
            </p:cNvPr>
            <p:cNvSpPr/>
            <p:nvPr/>
          </p:nvSpPr>
          <p:spPr>
            <a:xfrm>
              <a:off x="3601039" y="1093509"/>
              <a:ext cx="252000" cy="252000"/>
            </a:xfrm>
            <a:prstGeom prst="ellipse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弧形 3">
              <a:extLst>
                <a:ext uri="{FF2B5EF4-FFF2-40B4-BE49-F238E27FC236}">
                  <a16:creationId xmlns:a16="http://schemas.microsoft.com/office/drawing/2014/main" id="{77344818-E144-0BA5-CF67-1E371F5B041C}"/>
                </a:ext>
              </a:extLst>
            </p:cNvPr>
            <p:cNvSpPr/>
            <p:nvPr/>
          </p:nvSpPr>
          <p:spPr>
            <a:xfrm>
              <a:off x="3529039" y="1021509"/>
              <a:ext cx="396000" cy="396000"/>
            </a:xfrm>
            <a:prstGeom prst="arc">
              <a:avLst>
                <a:gd name="adj1" fmla="val 7943644"/>
                <a:gd name="adj2" fmla="val 14532144"/>
              </a:avLst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4F90D2CF-95E9-8656-F6C3-A72C664531B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31736" y="1216024"/>
              <a:ext cx="597303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C8A9B655-A9AD-CB6E-94C9-EF7C94FA6AFF}"/>
                </a:ext>
              </a:extLst>
            </p:cNvPr>
            <p:cNvSpPr/>
            <p:nvPr/>
          </p:nvSpPr>
          <p:spPr>
            <a:xfrm>
              <a:off x="2708017" y="1093509"/>
              <a:ext cx="252000" cy="252000"/>
            </a:xfrm>
            <a:prstGeom prst="ellipse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2627D8F6-9767-2E24-3102-A598705713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33625" y="1345509"/>
              <a:ext cx="471295" cy="1878704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327AF959-8021-8640-B220-25E6CFB5CCBB}"/>
                </a:ext>
              </a:extLst>
            </p:cNvPr>
            <p:cNvSpPr/>
            <p:nvPr/>
          </p:nvSpPr>
          <p:spPr>
            <a:xfrm>
              <a:off x="2206873" y="3093799"/>
              <a:ext cx="252000" cy="252000"/>
            </a:xfrm>
            <a:prstGeom prst="ellipse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934515E3-8AAC-3E80-210F-DCEA03A9E16D}"/>
                </a:ext>
              </a:extLst>
            </p:cNvPr>
            <p:cNvSpPr/>
            <p:nvPr/>
          </p:nvSpPr>
          <p:spPr>
            <a:xfrm>
              <a:off x="3277039" y="2522298"/>
              <a:ext cx="252000" cy="252000"/>
            </a:xfrm>
            <a:prstGeom prst="ellipse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99013046-4851-3856-E959-21824A0DC440}"/>
                </a:ext>
              </a:extLst>
            </p:cNvPr>
            <p:cNvSpPr/>
            <p:nvPr/>
          </p:nvSpPr>
          <p:spPr>
            <a:xfrm>
              <a:off x="3151039" y="3101419"/>
              <a:ext cx="252000" cy="252000"/>
            </a:xfrm>
            <a:prstGeom prst="ellipse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弧形 23">
              <a:extLst>
                <a:ext uri="{FF2B5EF4-FFF2-40B4-BE49-F238E27FC236}">
                  <a16:creationId xmlns:a16="http://schemas.microsoft.com/office/drawing/2014/main" id="{C46BA13B-6B96-2C63-D29F-AB6C56BF35A9}"/>
                </a:ext>
              </a:extLst>
            </p:cNvPr>
            <p:cNvSpPr/>
            <p:nvPr/>
          </p:nvSpPr>
          <p:spPr>
            <a:xfrm>
              <a:off x="3205039" y="2450298"/>
              <a:ext cx="396000" cy="396000"/>
            </a:xfrm>
            <a:prstGeom prst="arc">
              <a:avLst>
                <a:gd name="adj1" fmla="val 6085642"/>
                <a:gd name="adj2" fmla="val 17099099"/>
              </a:avLst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弧形 28">
              <a:extLst>
                <a:ext uri="{FF2B5EF4-FFF2-40B4-BE49-F238E27FC236}">
                  <a16:creationId xmlns:a16="http://schemas.microsoft.com/office/drawing/2014/main" id="{288111A4-5363-491A-ADBC-4041562E22D8}"/>
                </a:ext>
              </a:extLst>
            </p:cNvPr>
            <p:cNvSpPr/>
            <p:nvPr/>
          </p:nvSpPr>
          <p:spPr>
            <a:xfrm>
              <a:off x="3079039" y="3022300"/>
              <a:ext cx="396000" cy="396000"/>
            </a:xfrm>
            <a:prstGeom prst="arc">
              <a:avLst>
                <a:gd name="adj1" fmla="val 1425131"/>
                <a:gd name="adj2" fmla="val 10922508"/>
              </a:avLst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F288CC71-A57B-8C3E-B3E4-4895A367404A}"/>
                </a:ext>
              </a:extLst>
            </p:cNvPr>
            <p:cNvSpPr/>
            <p:nvPr/>
          </p:nvSpPr>
          <p:spPr>
            <a:xfrm>
              <a:off x="4150727" y="2981056"/>
              <a:ext cx="252000" cy="252000"/>
            </a:xfrm>
            <a:prstGeom prst="ellipse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AD4A880D-AB5D-FC49-B59E-12B0365A460B}"/>
                </a:ext>
              </a:extLst>
            </p:cNvPr>
            <p:cNvSpPr/>
            <p:nvPr/>
          </p:nvSpPr>
          <p:spPr>
            <a:xfrm>
              <a:off x="4024727" y="3560177"/>
              <a:ext cx="252000" cy="252000"/>
            </a:xfrm>
            <a:prstGeom prst="ellipse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弧形 46">
              <a:extLst>
                <a:ext uri="{FF2B5EF4-FFF2-40B4-BE49-F238E27FC236}">
                  <a16:creationId xmlns:a16="http://schemas.microsoft.com/office/drawing/2014/main" id="{D81684E5-D58D-CC82-B896-A453A77AE9CE}"/>
                </a:ext>
              </a:extLst>
            </p:cNvPr>
            <p:cNvSpPr/>
            <p:nvPr/>
          </p:nvSpPr>
          <p:spPr>
            <a:xfrm>
              <a:off x="3952727" y="3482514"/>
              <a:ext cx="396000" cy="396000"/>
            </a:xfrm>
            <a:prstGeom prst="arc">
              <a:avLst>
                <a:gd name="adj1" fmla="val 17239528"/>
                <a:gd name="adj2" fmla="val 6889406"/>
              </a:avLst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A4FDD16-9371-D0B5-CCE7-C6C57E0239BD}"/>
                </a:ext>
              </a:extLst>
            </p:cNvPr>
            <p:cNvCxnSpPr>
              <a:cxnSpLocks/>
              <a:stCxn id="47" idx="2"/>
            </p:cNvCxnSpPr>
            <p:nvPr/>
          </p:nvCxnSpPr>
          <p:spPr>
            <a:xfrm flipH="1">
              <a:off x="2941902" y="3860220"/>
              <a:ext cx="1125700" cy="177223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DB495704-996E-9C58-0006-7043B8CC8F24}"/>
              </a:ext>
            </a:extLst>
          </p:cNvPr>
          <p:cNvCxnSpPr/>
          <p:nvPr/>
        </p:nvCxnSpPr>
        <p:spPr>
          <a:xfrm>
            <a:off x="2279239" y="1138707"/>
            <a:ext cx="959261" cy="0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DE494375-DAC6-C920-C6A5-672A2A0498AE}"/>
              </a:ext>
            </a:extLst>
          </p:cNvPr>
          <p:cNvCxnSpPr>
            <a:cxnSpLocks/>
          </p:cNvCxnSpPr>
          <p:nvPr/>
        </p:nvCxnSpPr>
        <p:spPr>
          <a:xfrm flipV="1">
            <a:off x="2279239" y="277444"/>
            <a:ext cx="0" cy="861263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文本框 65">
            <a:extLst>
              <a:ext uri="{FF2B5EF4-FFF2-40B4-BE49-F238E27FC236}">
                <a16:creationId xmlns:a16="http://schemas.microsoft.com/office/drawing/2014/main" id="{21ABD0A9-7653-D656-9FC7-399A7FC5CAF6}"/>
              </a:ext>
            </a:extLst>
          </p:cNvPr>
          <p:cNvSpPr txBox="1"/>
          <p:nvPr/>
        </p:nvSpPr>
        <p:spPr>
          <a:xfrm>
            <a:off x="3185100" y="986617"/>
            <a:ext cx="30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x</a:t>
            </a:r>
            <a:endParaRPr lang="zh-CN" altLang="en-US" sz="2400" dirty="0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DD317261-A884-249B-B88F-A2C74CCF12A5}"/>
              </a:ext>
            </a:extLst>
          </p:cNvPr>
          <p:cNvSpPr txBox="1"/>
          <p:nvPr/>
        </p:nvSpPr>
        <p:spPr>
          <a:xfrm>
            <a:off x="2307479" y="0"/>
            <a:ext cx="30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y</a:t>
            </a:r>
            <a:endParaRPr lang="zh-CN" altLang="en-US" sz="2400" dirty="0"/>
          </a:p>
        </p:txBody>
      </p:sp>
      <p:cxnSp>
        <p:nvCxnSpPr>
          <p:cNvPr id="69" name="直接连接符 68">
            <a:extLst>
              <a:ext uri="{FF2B5EF4-FFF2-40B4-BE49-F238E27FC236}">
                <a16:creationId xmlns:a16="http://schemas.microsoft.com/office/drawing/2014/main" id="{44270D8D-67E8-8F69-7272-61435F8AAEC7}"/>
              </a:ext>
            </a:extLst>
          </p:cNvPr>
          <p:cNvCxnSpPr>
            <a:cxnSpLocks/>
          </p:cNvCxnSpPr>
          <p:nvPr/>
        </p:nvCxnSpPr>
        <p:spPr>
          <a:xfrm>
            <a:off x="2279239" y="1138707"/>
            <a:ext cx="0" cy="895042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弧形 69">
            <a:extLst>
              <a:ext uri="{FF2B5EF4-FFF2-40B4-BE49-F238E27FC236}">
                <a16:creationId xmlns:a16="http://schemas.microsoft.com/office/drawing/2014/main" id="{30C4646B-F486-84BC-C35C-EEA07F9AA9E7}"/>
              </a:ext>
            </a:extLst>
          </p:cNvPr>
          <p:cNvSpPr/>
          <p:nvPr/>
        </p:nvSpPr>
        <p:spPr>
          <a:xfrm>
            <a:off x="1924124" y="779514"/>
            <a:ext cx="720000" cy="720000"/>
          </a:xfrm>
          <a:prstGeom prst="arc">
            <a:avLst>
              <a:gd name="adj1" fmla="val 5488600"/>
              <a:gd name="adj2" fmla="val 6184689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3" name="文本框 72">
                <a:extLst>
                  <a:ext uri="{FF2B5EF4-FFF2-40B4-BE49-F238E27FC236}">
                    <a16:creationId xmlns:a16="http://schemas.microsoft.com/office/drawing/2014/main" id="{540E9331-2356-E6B1-22D1-E2D3D1B16E7A}"/>
                  </a:ext>
                </a:extLst>
              </p:cNvPr>
              <p:cNvSpPr txBox="1"/>
              <p:nvPr/>
            </p:nvSpPr>
            <p:spPr>
              <a:xfrm>
                <a:off x="2316763" y="1406467"/>
                <a:ext cx="28623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73" name="文本框 72">
                <a:extLst>
                  <a:ext uri="{FF2B5EF4-FFF2-40B4-BE49-F238E27FC236}">
                    <a16:creationId xmlns:a16="http://schemas.microsoft.com/office/drawing/2014/main" id="{540E9331-2356-E6B1-22D1-E2D3D1B16E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6763" y="1406467"/>
                <a:ext cx="286232" cy="276999"/>
              </a:xfrm>
              <a:prstGeom prst="rect">
                <a:avLst/>
              </a:prstGeom>
              <a:blipFill>
                <a:blip r:embed="rId2"/>
                <a:stretch>
                  <a:fillRect l="-17021" r="-6383" b="-1555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4" name="文本框 73">
                <a:extLst>
                  <a:ext uri="{FF2B5EF4-FFF2-40B4-BE49-F238E27FC236}">
                    <a16:creationId xmlns:a16="http://schemas.microsoft.com/office/drawing/2014/main" id="{23D5E302-5678-5B4C-06A4-58D41BF0B2CC}"/>
                  </a:ext>
                </a:extLst>
              </p:cNvPr>
              <p:cNvSpPr txBox="1"/>
              <p:nvPr/>
            </p:nvSpPr>
            <p:spPr>
              <a:xfrm>
                <a:off x="1602180" y="1350234"/>
                <a:ext cx="29155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74" name="文本框 73">
                <a:extLst>
                  <a:ext uri="{FF2B5EF4-FFF2-40B4-BE49-F238E27FC236}">
                    <a16:creationId xmlns:a16="http://schemas.microsoft.com/office/drawing/2014/main" id="{23D5E302-5678-5B4C-06A4-58D41BF0B2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02180" y="1350234"/>
                <a:ext cx="291555" cy="276999"/>
              </a:xfrm>
              <a:prstGeom prst="rect">
                <a:avLst/>
              </a:prstGeom>
              <a:blipFill>
                <a:blip r:embed="rId3"/>
                <a:stretch>
                  <a:fillRect l="-18750" r="-4167" b="-1521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5" name="弧形 74">
            <a:extLst>
              <a:ext uri="{FF2B5EF4-FFF2-40B4-BE49-F238E27FC236}">
                <a16:creationId xmlns:a16="http://schemas.microsoft.com/office/drawing/2014/main" id="{EA02711B-B5B1-EEAB-C1DF-512CBEE5EE16}"/>
              </a:ext>
            </a:extLst>
          </p:cNvPr>
          <p:cNvSpPr/>
          <p:nvPr/>
        </p:nvSpPr>
        <p:spPr>
          <a:xfrm>
            <a:off x="1818909" y="688813"/>
            <a:ext cx="933853" cy="933853"/>
          </a:xfrm>
          <a:prstGeom prst="arc">
            <a:avLst>
              <a:gd name="adj1" fmla="val 6178870"/>
              <a:gd name="adj2" fmla="val 10678699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B780F5BC-B675-F0DB-209D-4FB36947B634}"/>
              </a:ext>
            </a:extLst>
          </p:cNvPr>
          <p:cNvSpPr txBox="1"/>
          <p:nvPr/>
        </p:nvSpPr>
        <p:spPr>
          <a:xfrm>
            <a:off x="934123" y="846853"/>
            <a:ext cx="485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1C41D727-4C09-C24B-6C5C-EBC2CD397038}"/>
              </a:ext>
            </a:extLst>
          </p:cNvPr>
          <p:cNvSpPr txBox="1"/>
          <p:nvPr/>
        </p:nvSpPr>
        <p:spPr>
          <a:xfrm>
            <a:off x="2319309" y="766654"/>
            <a:ext cx="485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05547DD0-1BB1-04CB-6DC3-F97FCD0DBC22}"/>
              </a:ext>
            </a:extLst>
          </p:cNvPr>
          <p:cNvSpPr txBox="1"/>
          <p:nvPr/>
        </p:nvSpPr>
        <p:spPr>
          <a:xfrm>
            <a:off x="511421" y="3110044"/>
            <a:ext cx="485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22D14BDE-3972-827D-33B6-9C8CCE8962DF}"/>
              </a:ext>
            </a:extLst>
          </p:cNvPr>
          <p:cNvSpPr txBox="1"/>
          <p:nvPr/>
        </p:nvSpPr>
        <p:spPr>
          <a:xfrm>
            <a:off x="1908789" y="2855362"/>
            <a:ext cx="485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</a:t>
            </a:r>
            <a:endParaRPr lang="zh-CN" altLang="en-US" dirty="0"/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2F3B08B2-D6C9-4604-726A-B462696ADB12}"/>
              </a:ext>
            </a:extLst>
          </p:cNvPr>
          <p:cNvSpPr txBox="1"/>
          <p:nvPr/>
        </p:nvSpPr>
        <p:spPr>
          <a:xfrm>
            <a:off x="2091152" y="2214318"/>
            <a:ext cx="485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</a:t>
            </a:r>
            <a:endParaRPr lang="zh-CN" altLang="en-US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FDE88679-E059-9F1F-A074-311CF77DBFDB}"/>
              </a:ext>
            </a:extLst>
          </p:cNvPr>
          <p:cNvSpPr txBox="1"/>
          <p:nvPr/>
        </p:nvSpPr>
        <p:spPr>
          <a:xfrm>
            <a:off x="2935243" y="2664542"/>
            <a:ext cx="485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6CDE2113-083B-72DB-A12C-E289ED73DD7C}"/>
              </a:ext>
            </a:extLst>
          </p:cNvPr>
          <p:cNvSpPr txBox="1"/>
          <p:nvPr/>
        </p:nvSpPr>
        <p:spPr>
          <a:xfrm>
            <a:off x="2789319" y="3677839"/>
            <a:ext cx="485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</a:t>
            </a:r>
            <a:endParaRPr lang="zh-CN" altLang="en-US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8BFE3E6A-4CEA-3873-83A1-98D25B7922FF}"/>
              </a:ext>
            </a:extLst>
          </p:cNvPr>
          <p:cNvSpPr txBox="1"/>
          <p:nvPr/>
        </p:nvSpPr>
        <p:spPr>
          <a:xfrm>
            <a:off x="1520660" y="5441647"/>
            <a:ext cx="485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</a:t>
            </a:r>
            <a:endParaRPr lang="zh-CN" altLang="en-US" dirty="0"/>
          </a:p>
        </p:txBody>
      </p:sp>
      <p:sp>
        <p:nvSpPr>
          <p:cNvPr id="84" name="椭圆 83">
            <a:extLst>
              <a:ext uri="{FF2B5EF4-FFF2-40B4-BE49-F238E27FC236}">
                <a16:creationId xmlns:a16="http://schemas.microsoft.com/office/drawing/2014/main" id="{15F04F0D-06DC-F584-6D96-95D7B4ADB59F}"/>
              </a:ext>
            </a:extLst>
          </p:cNvPr>
          <p:cNvSpPr/>
          <p:nvPr/>
        </p:nvSpPr>
        <p:spPr>
          <a:xfrm>
            <a:off x="1431554" y="5489101"/>
            <a:ext cx="125095" cy="1250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5" name="文本框 84">
                <a:extLst>
                  <a:ext uri="{FF2B5EF4-FFF2-40B4-BE49-F238E27FC236}">
                    <a16:creationId xmlns:a16="http://schemas.microsoft.com/office/drawing/2014/main" id="{1F80B30C-A8F4-4840-C08E-8E935EE28D62}"/>
                  </a:ext>
                </a:extLst>
              </p:cNvPr>
              <p:cNvSpPr txBox="1"/>
              <p:nvPr/>
            </p:nvSpPr>
            <p:spPr>
              <a:xfrm>
                <a:off x="3732959" y="677689"/>
                <a:ext cx="8168845" cy="28623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AC=0.2;</a:t>
                </a:r>
              </a:p>
              <a:p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BE=0.13</a:t>
                </a:r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；</a:t>
                </a:r>
                <a:endParaRPr lang="en-US" altLang="zh-CN" sz="1800" b="0" i="0" dirty="0">
                  <a:solidFill>
                    <a:schemeClr val="accent2"/>
                  </a:solidFill>
                  <a:effectLst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DG=0.2;</a:t>
                </a:r>
              </a:p>
              <a:p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CD=0.07;</a:t>
                </a:r>
              </a:p>
              <a:p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GH=0.2;</a:t>
                </a:r>
              </a:p>
              <a:p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CDG=3.1416; </a:t>
                </a:r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（</a:t>
                </a:r>
                <a:r>
                  <a:rPr lang="en-US" altLang="zh-CN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180</a:t>
                </a:r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度，从</a:t>
                </a:r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CD</a:t>
                </a:r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开始，绕着</a:t>
                </a:r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D</a:t>
                </a:r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点，以逆时针旋转至</a:t>
                </a:r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DG</a:t>
                </a:r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计量）</a:t>
                </a:r>
                <a:endParaRPr lang="en-US" altLang="zh-CN" sz="1800" b="0" i="0" dirty="0">
                  <a:solidFill>
                    <a:schemeClr val="accent2"/>
                  </a:solidFill>
                  <a:effectLst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FGH=-3.1416;</a:t>
                </a:r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（</a:t>
                </a:r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-180</a:t>
                </a:r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度，从</a:t>
                </a:r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FG</a:t>
                </a:r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开始，绕着</a:t>
                </a:r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G</a:t>
                </a:r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点，以顺时针旋转至</a:t>
                </a:r>
                <a:r>
                  <a:rPr lang="en-US" altLang="zh-CN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GH</a:t>
                </a:r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计量）</a:t>
                </a:r>
                <a:endParaRPr lang="en-US" altLang="zh-CN" sz="1800" b="0" i="0" dirty="0">
                  <a:solidFill>
                    <a:schemeClr val="accent2"/>
                  </a:solidFill>
                  <a:effectLst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endParaRPr lang="en-US" altLang="zh-CN" dirty="0">
                  <a:solidFill>
                    <a:schemeClr val="accent2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r>
                  <a:rPr lang="zh-CN" altLang="en-US" dirty="0">
                    <a:solidFill>
                      <a:schemeClr val="accent2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上述角度以逆时针旋转为正</a:t>
                </a:r>
                <a:endParaRPr lang="en-US" altLang="zh-CN" dirty="0">
                  <a:solidFill>
                    <a:schemeClr val="accent2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b="0" i="1" smtClean="0">
                            <a:solidFill>
                              <a:schemeClr val="accent2"/>
                            </a:solidFill>
                            <a:effectLst/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a:rPr lang="zh-CN" altLang="en-US" sz="1800" b="0" i="1" smtClean="0">
                            <a:solidFill>
                              <a:schemeClr val="accent2"/>
                            </a:solidFill>
                            <a:effectLst/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𝜃</m:t>
                        </m:r>
                      </m:e>
                      <m:sub>
                        <m:r>
                          <a:rPr lang="en-US" altLang="zh-CN" sz="1800" b="0" i="1" smtClean="0">
                            <a:solidFill>
                              <a:schemeClr val="accent2"/>
                            </a:solidFill>
                            <a:effectLst/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a:rPr lang="zh-CN" altLang="en-US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𝜃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2</m:t>
                        </m:r>
                      </m:sub>
                    </m:sSub>
                  </m:oMath>
                </a14:m>
                <a:r>
                  <a:rPr lang="zh-CN" altLang="en-US" sz="1800" b="0" i="0" dirty="0">
                    <a:solidFill>
                      <a:schemeClr val="accent2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为电机驱动角</a:t>
                </a:r>
                <a:endParaRPr lang="en-US" altLang="zh-CN" sz="1800" b="0" i="0" dirty="0">
                  <a:solidFill>
                    <a:schemeClr val="accent2"/>
                  </a:solidFill>
                  <a:effectLst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85" name="文本框 84">
                <a:extLst>
                  <a:ext uri="{FF2B5EF4-FFF2-40B4-BE49-F238E27FC236}">
                    <a16:creationId xmlns:a16="http://schemas.microsoft.com/office/drawing/2014/main" id="{1F80B30C-A8F4-4840-C08E-8E935EE28D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2959" y="677689"/>
                <a:ext cx="8168845" cy="2862322"/>
              </a:xfrm>
              <a:prstGeom prst="rect">
                <a:avLst/>
              </a:prstGeom>
              <a:blipFill>
                <a:blip r:embed="rId4"/>
                <a:stretch>
                  <a:fillRect l="-597" t="-1064" b="-234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7" name="文本框 86">
            <a:extLst>
              <a:ext uri="{FF2B5EF4-FFF2-40B4-BE49-F238E27FC236}">
                <a16:creationId xmlns:a16="http://schemas.microsoft.com/office/drawing/2014/main" id="{90BC1A1A-0E87-0650-0623-0D16234EAFD5}"/>
              </a:ext>
            </a:extLst>
          </p:cNvPr>
          <p:cNvSpPr txBox="1"/>
          <p:nvPr/>
        </p:nvSpPr>
        <p:spPr>
          <a:xfrm>
            <a:off x="3708817" y="3871987"/>
            <a:ext cx="83994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考虑在</a:t>
            </a:r>
            <a:r>
              <a:rPr lang="en-US" altLang="zh-CN" dirty="0"/>
              <a:t>CD</a:t>
            </a:r>
            <a:r>
              <a:rPr lang="zh-CN" altLang="en-US" dirty="0"/>
              <a:t>和</a:t>
            </a:r>
            <a:r>
              <a:rPr lang="en-US" altLang="zh-CN" dirty="0"/>
              <a:t>FG</a:t>
            </a:r>
            <a:r>
              <a:rPr lang="zh-CN" altLang="en-US" dirty="0"/>
              <a:t>处安置了板簧</a:t>
            </a:r>
            <a:endParaRPr lang="en-US" altLang="zh-CN" dirty="0"/>
          </a:p>
          <a:p>
            <a:r>
              <a:rPr lang="zh-CN" altLang="en-US" dirty="0"/>
              <a:t>故等效认为弯杆</a:t>
            </a:r>
            <a:r>
              <a:rPr lang="en-US" altLang="zh-CN" dirty="0"/>
              <a:t>CDG</a:t>
            </a:r>
            <a:r>
              <a:rPr lang="zh-CN" altLang="en-US" dirty="0"/>
              <a:t>和</a:t>
            </a:r>
            <a:r>
              <a:rPr lang="en-US" altLang="zh-CN" dirty="0"/>
              <a:t>FGH</a:t>
            </a:r>
            <a:r>
              <a:rPr lang="zh-CN" altLang="en-US" dirty="0"/>
              <a:t>，可以分别绕着</a:t>
            </a:r>
            <a:r>
              <a:rPr lang="en-US" altLang="zh-CN" dirty="0"/>
              <a:t>D</a:t>
            </a:r>
            <a:r>
              <a:rPr lang="zh-CN" altLang="en-US" dirty="0"/>
              <a:t>点和</a:t>
            </a:r>
            <a:r>
              <a:rPr lang="en-US" altLang="zh-CN" dirty="0"/>
              <a:t>G</a:t>
            </a:r>
            <a:r>
              <a:rPr lang="zh-CN" altLang="en-US" dirty="0"/>
              <a:t>点被压缩或拉伸。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在仿真中，搭建了此腿部模型，并采集足底受力和电机处理以验证理论计算是否正确。</a:t>
            </a:r>
            <a:r>
              <a:rPr lang="en-US" altLang="zh-CN" dirty="0"/>
              <a:t>CDG</a:t>
            </a:r>
            <a:r>
              <a:rPr lang="zh-CN" altLang="en-US" dirty="0"/>
              <a:t>和</a:t>
            </a:r>
            <a:r>
              <a:rPr lang="en-US" altLang="zh-CN" dirty="0"/>
              <a:t>FGH</a:t>
            </a:r>
            <a:r>
              <a:rPr lang="zh-CN" altLang="en-US" dirty="0"/>
              <a:t>均建模成了可绕</a:t>
            </a:r>
            <a:r>
              <a:rPr lang="en-US" altLang="zh-CN" dirty="0"/>
              <a:t>D</a:t>
            </a:r>
            <a:r>
              <a:rPr lang="zh-CN" altLang="en-US" dirty="0"/>
              <a:t>点和</a:t>
            </a:r>
            <a:r>
              <a:rPr lang="en-US" altLang="zh-CN" dirty="0"/>
              <a:t>G</a:t>
            </a:r>
            <a:r>
              <a:rPr lang="zh-CN" altLang="en-US" dirty="0"/>
              <a:t>点旋转的扭簧，弹性系数为</a:t>
            </a:r>
            <a:r>
              <a:rPr lang="en-US" altLang="zh-CN" dirty="0"/>
              <a:t>100Nm/rad</a:t>
            </a:r>
            <a:r>
              <a:rPr lang="zh-CN" altLang="en-US" dirty="0"/>
              <a:t>。其中连杆质量在</a:t>
            </a:r>
            <a:r>
              <a:rPr lang="en-US" altLang="zh-CN" dirty="0"/>
              <a:t>200g</a:t>
            </a:r>
            <a:r>
              <a:rPr lang="zh-CN" altLang="en-US" dirty="0"/>
              <a:t>左右，可认为轻质。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20627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木桌子上的电脑绘图&#10;&#10;低可信度描述已自动生成">
            <a:extLst>
              <a:ext uri="{FF2B5EF4-FFF2-40B4-BE49-F238E27FC236}">
                <a16:creationId xmlns:a16="http://schemas.microsoft.com/office/drawing/2014/main" id="{6FEF8BD2-6D9C-9651-2450-2CBDBD3244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084" y="556858"/>
            <a:ext cx="3629532" cy="507753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632F7D1-C035-3342-66B7-CBDF33EF09B8}"/>
              </a:ext>
            </a:extLst>
          </p:cNvPr>
          <p:cNvSpPr txBox="1"/>
          <p:nvPr/>
        </p:nvSpPr>
        <p:spPr>
          <a:xfrm>
            <a:off x="4991100" y="556858"/>
            <a:ext cx="65151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在仿真中对电机进行控制，并对足底进行受到的力测量，目前测了两组数据</a:t>
            </a:r>
            <a:r>
              <a:rPr lang="en-US" altLang="zh-CN" dirty="0"/>
              <a:t>: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/>
              </a:rPr>
              <a:t>t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Menlo"/>
              </a:rPr>
              <a:t>heta1=-0.47 rad;</a:t>
            </a:r>
          </a:p>
          <a:p>
            <a:r>
              <a:rPr lang="en-US" altLang="zh-CN" b="0" i="0" dirty="0">
                <a:solidFill>
                  <a:srgbClr val="000000"/>
                </a:solidFill>
                <a:effectLst/>
                <a:latin typeface="Menlo"/>
              </a:rPr>
              <a:t>theta2=-1.7408 rad;</a:t>
            </a:r>
          </a:p>
          <a:p>
            <a:r>
              <a:rPr lang="en-US" altLang="zh-CN" b="0" i="0" dirty="0">
                <a:solidFill>
                  <a:srgbClr val="000000"/>
                </a:solidFill>
                <a:effectLst/>
                <a:latin typeface="Menlo"/>
              </a:rPr>
              <a:t>CDG=3.25939 rad;</a:t>
            </a:r>
          </a:p>
          <a:p>
            <a:r>
              <a:rPr lang="en-US" altLang="zh-CN" b="0" i="0" dirty="0">
                <a:solidFill>
                  <a:srgbClr val="000000"/>
                </a:solidFill>
                <a:effectLst/>
                <a:latin typeface="Menlo"/>
              </a:rPr>
              <a:t>FGH=-3.19770 rad;</a:t>
            </a:r>
          </a:p>
          <a:p>
            <a:r>
              <a:rPr lang="en-US" altLang="zh-CN" b="0" i="0" dirty="0" err="1">
                <a:solidFill>
                  <a:srgbClr val="000000"/>
                </a:solidFill>
                <a:effectLst/>
                <a:latin typeface="Menlo"/>
              </a:rPr>
              <a:t>fx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Menlo"/>
              </a:rPr>
              <a:t>=6.3999;</a:t>
            </a:r>
          </a:p>
          <a:p>
            <a:r>
              <a:rPr lang="en-US" altLang="zh-CN" b="0" i="0" dirty="0" err="1">
                <a:solidFill>
                  <a:srgbClr val="000000"/>
                </a:solidFill>
                <a:effectLst/>
                <a:latin typeface="Menlo"/>
              </a:rPr>
              <a:t>fz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Menlo"/>
              </a:rPr>
              <a:t>=69.4557;</a:t>
            </a:r>
          </a:p>
          <a:p>
            <a:r>
              <a:rPr lang="en-US" altLang="zh-CN" b="0" i="0" dirty="0">
                <a:solidFill>
                  <a:srgbClr val="000000"/>
                </a:solidFill>
                <a:effectLst/>
                <a:latin typeface="Menlo"/>
              </a:rPr>
              <a:t>Tau_theta1=-2.07524 Nm;</a:t>
            </a:r>
          </a:p>
          <a:p>
            <a:r>
              <a:rPr lang="en-US" altLang="zh-CN" b="0" i="0" dirty="0">
                <a:solidFill>
                  <a:srgbClr val="000000"/>
                </a:solidFill>
                <a:effectLst/>
                <a:latin typeface="Menlo"/>
              </a:rPr>
              <a:t>Tau_theta2=-12.05784 Nm;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75613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3082</TotalTime>
  <Words>915</Words>
  <Application>Microsoft Office PowerPoint</Application>
  <PresentationFormat>宽屏</PresentationFormat>
  <Paragraphs>125</Paragraphs>
  <Slides>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Menlo</vt:lpstr>
      <vt:lpstr>等线</vt:lpstr>
      <vt:lpstr>等线 Light</vt:lpstr>
      <vt:lpstr>Microsoft YaHei</vt:lpstr>
      <vt:lpstr>Arial</vt:lpstr>
      <vt:lpstr>Cambria Math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博省</dc:creator>
  <cp:lastModifiedBy>王 博省</cp:lastModifiedBy>
  <cp:revision>65</cp:revision>
  <dcterms:created xsi:type="dcterms:W3CDTF">2022-01-24T10:18:32Z</dcterms:created>
  <dcterms:modified xsi:type="dcterms:W3CDTF">2022-06-07T03:18:37Z</dcterms:modified>
</cp:coreProperties>
</file>

<file path=docProps/thumbnail.jpeg>
</file>